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470" r:id="rId2"/>
    <p:sldId id="471" r:id="rId3"/>
    <p:sldId id="491" r:id="rId4"/>
    <p:sldId id="475" r:id="rId5"/>
    <p:sldId id="493" r:id="rId6"/>
    <p:sldId id="472" r:id="rId7"/>
    <p:sldId id="345" r:id="rId8"/>
    <p:sldId id="494" r:id="rId9"/>
    <p:sldId id="352" r:id="rId10"/>
    <p:sldId id="497" r:id="rId11"/>
    <p:sldId id="492" r:id="rId12"/>
    <p:sldId id="500" r:id="rId13"/>
    <p:sldId id="499"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E7E"/>
    <a:srgbClr val="F8FDFF"/>
    <a:srgbClr val="3FAC95"/>
    <a:srgbClr val="61AD61"/>
    <a:srgbClr val="EDFFFF"/>
    <a:srgbClr val="D81B03"/>
    <a:srgbClr val="FEF7E5"/>
    <a:srgbClr val="FFF7E6"/>
    <a:srgbClr val="B70A0F"/>
    <a:srgbClr val="FEF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94623"/>
  </p:normalViewPr>
  <p:slideViewPr>
    <p:cSldViewPr snapToGrid="0">
      <p:cViewPr varScale="1">
        <p:scale>
          <a:sx n="74" d="100"/>
          <a:sy n="74" d="100"/>
        </p:scale>
        <p:origin x="1166" y="58"/>
      </p:cViewPr>
      <p:guideLst>
        <p:guide orient="horz" pos="2158"/>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A79E17F5-82A1-42EC-8AA3-F5942FB68F61}"/>
    <pc:docChg chg="delSld">
      <pc:chgData name="Tuyến Võ" userId="e0de574612cad4ee" providerId="LiveId" clId="{A79E17F5-82A1-42EC-8AA3-F5942FB68F61}" dt="2024-10-21T13:59:09.278" v="4" actId="47"/>
      <pc:docMkLst>
        <pc:docMk/>
      </pc:docMkLst>
      <pc:sldChg chg="del">
        <pc:chgData name="Tuyến Võ" userId="e0de574612cad4ee" providerId="LiveId" clId="{A79E17F5-82A1-42EC-8AA3-F5942FB68F61}" dt="2024-10-21T13:58:27.266" v="0" actId="47"/>
        <pc:sldMkLst>
          <pc:docMk/>
          <pc:sldMk cId="1636043568" sldId="256"/>
        </pc:sldMkLst>
      </pc:sldChg>
      <pc:sldChg chg="del">
        <pc:chgData name="Tuyến Võ" userId="e0de574612cad4ee" providerId="LiveId" clId="{A79E17F5-82A1-42EC-8AA3-F5942FB68F61}" dt="2024-10-21T13:58:50.199" v="2" actId="47"/>
        <pc:sldMkLst>
          <pc:docMk/>
          <pc:sldMk cId="1494895517" sldId="266"/>
        </pc:sldMkLst>
      </pc:sldChg>
      <pc:sldChg chg="del">
        <pc:chgData name="Tuyến Võ" userId="e0de574612cad4ee" providerId="LiveId" clId="{A79E17F5-82A1-42EC-8AA3-F5942FB68F61}" dt="2024-10-21T13:59:09.278" v="4" actId="47"/>
        <pc:sldMkLst>
          <pc:docMk/>
          <pc:sldMk cId="0" sldId="297"/>
        </pc:sldMkLst>
      </pc:sldChg>
      <pc:sldChg chg="del">
        <pc:chgData name="Tuyến Võ" userId="e0de574612cad4ee" providerId="LiveId" clId="{A79E17F5-82A1-42EC-8AA3-F5942FB68F61}" dt="2024-10-21T13:58:29.074" v="1" actId="47"/>
        <pc:sldMkLst>
          <pc:docMk/>
          <pc:sldMk cId="0" sldId="353"/>
        </pc:sldMkLst>
      </pc:sldChg>
      <pc:sldChg chg="del">
        <pc:chgData name="Tuyến Võ" userId="e0de574612cad4ee" providerId="LiveId" clId="{A79E17F5-82A1-42EC-8AA3-F5942FB68F61}" dt="2024-10-21T13:58:59.426" v="3" actId="47"/>
        <pc:sldMkLst>
          <pc:docMk/>
          <pc:sldMk cId="32803972" sldId="4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THẢO LUẬN NHÓM ĐỂ CHIA SẺ </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74409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97513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in các thông tin trên thành những bảng nhỏ, sau đó phát cho các nhóm. </a:t>
            </a:r>
            <a:r>
              <a:rPr lang="en-US"/>
              <a:t>C</a:t>
            </a:r>
            <a:r>
              <a:rPr lang="en-VN"/>
              <a:t>ác nhóm sẽ dán lên bảng những tt nhóm mình chọn. </a:t>
            </a:r>
            <a:r>
              <a:rPr lang="en-US"/>
              <a:t>N</a:t>
            </a:r>
            <a:r>
              <a:rPr lang="en-VN"/>
              <a:t>hóm nào nhanh và chính xác nhất thì nhóm đó chiến thắng.</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215035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KẾT LUẬN NHỮNG PHẨM CHẤT CẦN CÓ CỦA NGƯỜI HỌC SINH</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CHO HS CHIA SẺ VÀ GV KẾT LUẬN</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67673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CÓ THỂ THAY BẰNG TRANH GHÉP HOẶC LEGO</a:t>
            </a:r>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65280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cho học sinh chỉ ra những biểu hiện của người có trách nhiệm thông qua trò chơi trên. </a:t>
            </a:r>
            <a:r>
              <a:rPr lang="en-US"/>
              <a:t>S</a:t>
            </a:r>
            <a:r>
              <a:rPr lang="en-VN"/>
              <a:t>au đó. </a:t>
            </a:r>
            <a:r>
              <a:rPr lang="en-US"/>
              <a:t>G</a:t>
            </a:r>
            <a:r>
              <a:rPr lang="en-VN"/>
              <a:t>v chốt lại ý nghĩa của việc sống có trách nhiệm</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204183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grpSp>
        <p:nvGrpSpPr>
          <p:cNvPr id="7" name="组合 56">
            <a:extLst>
              <a:ext uri="{FF2B5EF4-FFF2-40B4-BE49-F238E27FC236}">
                <a16:creationId xmlns:a16="http://schemas.microsoft.com/office/drawing/2014/main" id="{421F7F2F-1FBF-2AAC-43D8-6AA6FC7DE7DD}"/>
              </a:ext>
            </a:extLst>
          </p:cNvPr>
          <p:cNvGrpSpPr/>
          <p:nvPr userDrawn="1"/>
        </p:nvGrpSpPr>
        <p:grpSpPr>
          <a:xfrm>
            <a:off x="0" y="0"/>
            <a:ext cx="12192000" cy="6858000"/>
            <a:chOff x="0" y="0"/>
            <a:chExt cx="12192000" cy="6858000"/>
          </a:xfrm>
        </p:grpSpPr>
        <p:pic>
          <p:nvPicPr>
            <p:cNvPr id="8" name="图片 57">
              <a:extLst>
                <a:ext uri="{FF2B5EF4-FFF2-40B4-BE49-F238E27FC236}">
                  <a16:creationId xmlns:a16="http://schemas.microsoft.com/office/drawing/2014/main" id="{F5D39D8B-3554-E77E-7C06-643D04264E2E}"/>
                </a:ext>
              </a:extLst>
            </p:cNvPr>
            <p:cNvPicPr>
              <a:picLocks noChangeAspect="1"/>
            </p:cNvPicPr>
            <p:nvPr/>
          </p:nvPicPr>
          <p:blipFill rotWithShape="1">
            <a:blip r:embed="rId14">
              <a:extLst>
                <a:ext uri="{28A0092B-C50C-407E-A947-70E740481C1C}">
                  <a14:useLocalDpi xmlns:a14="http://schemas.microsoft.com/office/drawing/2010/main" val="0"/>
                </a:ext>
              </a:extLst>
            </a:blip>
            <a:srcRect l="3020" t="3020" r="3020" b="3020"/>
            <a:stretch>
              <a:fillRect/>
            </a:stretch>
          </p:blipFill>
          <p:spPr>
            <a:xfrm flipH="1">
              <a:off x="0" y="0"/>
              <a:ext cx="12192000" cy="6858000"/>
            </a:xfrm>
            <a:prstGeom prst="rect">
              <a:avLst/>
            </a:prstGeom>
          </p:spPr>
        </p:pic>
        <p:grpSp>
          <p:nvGrpSpPr>
            <p:cNvPr id="9" name="组合 58">
              <a:extLst>
                <a:ext uri="{FF2B5EF4-FFF2-40B4-BE49-F238E27FC236}">
                  <a16:creationId xmlns:a16="http://schemas.microsoft.com/office/drawing/2014/main" id="{026C6F36-45DF-28E8-2790-3AD56F8835F4}"/>
                </a:ext>
              </a:extLst>
            </p:cNvPr>
            <p:cNvGrpSpPr/>
            <p:nvPr/>
          </p:nvGrpSpPr>
          <p:grpSpPr>
            <a:xfrm>
              <a:off x="165100" y="121133"/>
              <a:ext cx="11861800" cy="6615734"/>
              <a:chOff x="165100" y="121133"/>
              <a:chExt cx="11861800" cy="6615734"/>
            </a:xfrm>
          </p:grpSpPr>
          <p:sp>
            <p:nvSpPr>
              <p:cNvPr id="10" name="矩形 61">
                <a:extLst>
                  <a:ext uri="{FF2B5EF4-FFF2-40B4-BE49-F238E27FC236}">
                    <a16:creationId xmlns:a16="http://schemas.microsoft.com/office/drawing/2014/main" id="{9D7644DC-A99D-456D-C34C-7857CB4E9D84}"/>
                  </a:ext>
                </a:extLst>
              </p:cNvPr>
              <p:cNvSpPr/>
              <p:nvPr/>
            </p:nvSpPr>
            <p:spPr>
              <a:xfrm>
                <a:off x="165100" y="121133"/>
                <a:ext cx="11861800" cy="6615734"/>
              </a:xfrm>
              <a:prstGeom prst="rect">
                <a:avLst/>
              </a:prstGeom>
              <a:solidFill>
                <a:srgbClr val="F8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charset="0"/>
                  <a:cs typeface="Montserrat SemiBold" panose="00000700000000000000" charset="0"/>
                </a:endParaRPr>
              </a:p>
            </p:txBody>
          </p:sp>
          <p:cxnSp>
            <p:nvCxnSpPr>
              <p:cNvPr id="11" name="直接连接符 60">
                <a:extLst>
                  <a:ext uri="{FF2B5EF4-FFF2-40B4-BE49-F238E27FC236}">
                    <a16:creationId xmlns:a16="http://schemas.microsoft.com/office/drawing/2014/main" id="{5CEBC84D-D8CC-E2A3-17BC-D797B9CFD769}"/>
                  </a:ext>
                </a:extLst>
              </p:cNvPr>
              <p:cNvCxnSpPr/>
              <p:nvPr/>
            </p:nvCxnSpPr>
            <p:spPr>
              <a:xfrm>
                <a:off x="735462" y="1219200"/>
                <a:ext cx="10325100" cy="0"/>
              </a:xfrm>
              <a:prstGeom prst="line">
                <a:avLst/>
              </a:prstGeom>
              <a:ln>
                <a:solidFill>
                  <a:srgbClr val="478E7E"/>
                </a:solidFill>
              </a:ln>
            </p:spPr>
            <p:style>
              <a:lnRef idx="1">
                <a:schemeClr val="accent1"/>
              </a:lnRef>
              <a:fillRef idx="0">
                <a:schemeClr val="accent1"/>
              </a:fillRef>
              <a:effectRef idx="0">
                <a:schemeClr val="accent1"/>
              </a:effectRef>
              <a:fontRef idx="minor">
                <a:schemeClr val="tx1"/>
              </a:fontRef>
            </p:style>
          </p:cxn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3020" t="3020" r="3020" b="3020"/>
          <a:stretch>
            <a:fillRect/>
          </a:stretch>
        </p:blipFill>
        <p:spPr>
          <a:xfrm>
            <a:off x="-1" y="0"/>
            <a:ext cx="12192000" cy="6858000"/>
          </a:xfrm>
          <a:prstGeom prst="rect">
            <a:avLst/>
          </a:prstGeom>
        </p:spPr>
      </p:pic>
      <p:sp>
        <p:nvSpPr>
          <p:cNvPr id="19" name="矩形 259"/>
          <p:cNvSpPr>
            <a:spLocks noChangeArrowheads="1"/>
          </p:cNvSpPr>
          <p:nvPr/>
        </p:nvSpPr>
        <p:spPr bwMode="auto">
          <a:xfrm>
            <a:off x="3917091" y="778332"/>
            <a:ext cx="49056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4000" dirty="0">
                <a:solidFill>
                  <a:srgbClr val="478E7E"/>
                </a:solidFill>
                <a:latin typeface="Montserrat SemiBold" panose="00000700000000000000" charset="0"/>
                <a:ea typeface="字魂35号-经典雅黑" panose="02000000000000000000" pitchFamily="2" charset="-122"/>
                <a:cs typeface="Montserrat SemiBold" panose="00000700000000000000" charset="0"/>
                <a:sym typeface="Calibri" panose="020F0502020204030204" pitchFamily="34" charset="0"/>
              </a:rPr>
              <a:t>HDTN 10 CTST 1</a:t>
            </a:r>
          </a:p>
        </p:txBody>
      </p:sp>
      <p:sp>
        <p:nvSpPr>
          <p:cNvPr id="21" name="矩形 259"/>
          <p:cNvSpPr>
            <a:spLocks noChangeArrowheads="1"/>
          </p:cNvSpPr>
          <p:nvPr/>
        </p:nvSpPr>
        <p:spPr bwMode="auto">
          <a:xfrm>
            <a:off x="2706129" y="1850703"/>
            <a:ext cx="7327557"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vi-VN" altLang="zh-CN" sz="4800" dirty="0">
                <a:solidFill>
                  <a:srgbClr val="478E7E"/>
                </a:solidFill>
                <a:latin typeface="Montserrat SemiBold" panose="00000700000000000000" charset="0"/>
                <a:ea typeface="字魂35号-经典雅黑" panose="02000000000000000000" pitchFamily="2" charset="-122"/>
                <a:cs typeface="Montserrat SemiBold" panose="00000700000000000000" charset="0"/>
                <a:sym typeface="Calibri" panose="020F0502020204030204" pitchFamily="34" charset="0"/>
              </a:rPr>
              <a:t>THỂ HIỆN </a:t>
            </a:r>
          </a:p>
          <a:p>
            <a:pPr algn="ctr">
              <a:spcBef>
                <a:spcPct val="20000"/>
              </a:spcBef>
            </a:pPr>
            <a:r>
              <a:rPr lang="vi-VN" altLang="zh-CN" sz="4800" dirty="0">
                <a:solidFill>
                  <a:srgbClr val="478E7E"/>
                </a:solidFill>
                <a:latin typeface="Montserrat SemiBold" panose="00000700000000000000" charset="0"/>
                <a:ea typeface="字魂35号-经典雅黑" panose="02000000000000000000" pitchFamily="2" charset="-122"/>
                <a:cs typeface="Montserrat SemiBold" panose="00000700000000000000" charset="0"/>
                <a:sym typeface="Calibri" panose="020F0502020204030204" pitchFamily="34" charset="0"/>
              </a:rPr>
              <a:t>PHẨM CHẤT TỐT ĐẸP CỦA NGƯỜI HỌC SINH</a:t>
            </a:r>
            <a:endParaRPr lang="zh-CN" altLang="en-US" sz="4800" dirty="0">
              <a:solidFill>
                <a:srgbClr val="478E7E"/>
              </a:solidFill>
              <a:latin typeface="Montserrat SemiBold" panose="00000700000000000000" charset="0"/>
              <a:ea typeface="字魂35号-经典雅黑" panose="02000000000000000000" pitchFamily="2" charset="-122"/>
              <a:cs typeface="Montserrat SemiBold" panose="00000700000000000000" charset="0"/>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1500"/>
                            </p:stCondLst>
                            <p:childTnLst>
                              <p:par>
                                <p:cTn id="17" presetID="26" presetClass="emph" presetSubtype="0" fill="hold" grpId="1" nodeType="afterEffect">
                                  <p:stCondLst>
                                    <p:cond delay="0"/>
                                  </p:stCondLst>
                                  <p:iterate type="lt">
                                    <p:tmAbs val="0"/>
                                  </p:iterate>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1"/>
                                        </p:tgtEl>
                                      </p:cBhvr>
                                    </p:animEffect>
                                  </p:childTnLst>
                                </p:cTn>
                              </p:par>
                            </p:childTnLst>
                          </p:cTn>
                        </p:par>
                        <p:par>
                          <p:cTn id="28" fill="hold">
                            <p:stCondLst>
                              <p:cond delay="4250"/>
                            </p:stCondLst>
                            <p:childTnLst>
                              <p:par>
                                <p:cTn id="29" presetID="26" presetClass="emph" presetSubtype="0" fill="hold" grpId="1" nodeType="afterEffect">
                                  <p:stCondLst>
                                    <p:cond delay="0"/>
                                  </p:stCondLst>
                                  <p:iterate type="lt">
                                    <p:tmAbs val="0"/>
                                  </p:iterate>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674B1247-53A9-3315-6153-694EDB371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10" y="1282889"/>
            <a:ext cx="5321431" cy="4984750"/>
          </a:xfrm>
          <a:prstGeom prst="rect">
            <a:avLst/>
          </a:prstGeom>
        </p:spPr>
      </p:pic>
      <p:sp>
        <p:nvSpPr>
          <p:cNvPr id="4" name="TextBox 8">
            <a:extLst>
              <a:ext uri="{FF2B5EF4-FFF2-40B4-BE49-F238E27FC236}">
                <a16:creationId xmlns:a16="http://schemas.microsoft.com/office/drawing/2014/main" id="{97F0F148-20BE-096B-F3A3-297F55D2D6E9}"/>
              </a:ext>
            </a:extLst>
          </p:cNvPr>
          <p:cNvSpPr txBox="1">
            <a:spLocks noChangeArrowheads="1"/>
          </p:cNvSpPr>
          <p:nvPr/>
        </p:nvSpPr>
        <p:spPr bwMode="auto">
          <a:xfrm>
            <a:off x="699712" y="248038"/>
            <a:ext cx="11160191" cy="843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p>
            <a:pPr marL="0" lvl="0" algn="ctr">
              <a:lnSpc>
                <a:spcPct val="90000"/>
              </a:lnSpc>
              <a:spcBef>
                <a:spcPct val="0"/>
              </a:spcBef>
              <a:spcAft>
                <a:spcPts val="600"/>
              </a:spcAft>
            </a:pPr>
            <a:r>
              <a:rPr lang="en-US" sz="3200" b="0" i="0" u="none" kern="1200">
                <a:solidFill>
                  <a:srgbClr val="478E7E"/>
                </a:solidFill>
                <a:latin typeface="iCiel Crocante" panose="02000000000000000000" pitchFamily="2" charset="0"/>
                <a:ea typeface="+mj-ea"/>
                <a:cs typeface="+mj-cs"/>
              </a:rPr>
              <a:t>HĐ2: XĐ VẤN ĐỀ NGƯỜI CÓ TN THƯỜNG ĐẶT RA ĐỂ GQ VẤN ĐỀ</a:t>
            </a:r>
          </a:p>
        </p:txBody>
      </p:sp>
      <p:sp>
        <p:nvSpPr>
          <p:cNvPr id="5" name="Rectangle 4">
            <a:extLst>
              <a:ext uri="{FF2B5EF4-FFF2-40B4-BE49-F238E27FC236}">
                <a16:creationId xmlns:a16="http://schemas.microsoft.com/office/drawing/2014/main" id="{A4B1909D-70A4-60C3-31B1-0158958FFAC8}"/>
              </a:ext>
            </a:extLst>
          </p:cNvPr>
          <p:cNvSpPr/>
          <p:nvPr/>
        </p:nvSpPr>
        <p:spPr>
          <a:xfrm>
            <a:off x="6426436" y="1847223"/>
            <a:ext cx="5234609" cy="3543642"/>
          </a:xfrm>
          <a:prstGeom prst="rect">
            <a:avLst/>
          </a:prstGeom>
          <a:solidFill>
            <a:srgbClr val="478E7E"/>
          </a:solidFill>
          <a:ln>
            <a:solidFill>
              <a:srgbClr val="478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a:latin typeface="Calibri" panose="020F0502020204030204" pitchFamily="34" charset="0"/>
                <a:cs typeface="Calibri" panose="020F0502020204030204" pitchFamily="34" charset="0"/>
              </a:rPr>
              <a:t>Mỗi cá nhân nên xác định tốt khả năng của bản thân và biết cách tổ chức những điều kiện thực hiện để mình có thể hoàn thành nhiệm vụ và trở thành người có trách nhiệm.</a:t>
            </a:r>
          </a:p>
        </p:txBody>
      </p:sp>
    </p:spTree>
    <p:extLst>
      <p:ext uri="{BB962C8B-B14F-4D97-AF65-F5344CB8AC3E}">
        <p14:creationId xmlns:p14="http://schemas.microsoft.com/office/powerpoint/2010/main" val="19527250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77164" y="1649469"/>
            <a:ext cx="2270317" cy="2633568"/>
            <a:chOff x="620740" y="2110021"/>
            <a:chExt cx="3144489" cy="3647608"/>
          </a:xfrm>
        </p:grpSpPr>
        <p:sp>
          <p:nvSpPr>
            <p:cNvPr id="8" name="六边形 7"/>
            <p:cNvSpPr/>
            <p:nvPr/>
          </p:nvSpPr>
          <p:spPr>
            <a:xfrm rot="5400000">
              <a:off x="369181" y="2361580"/>
              <a:ext cx="3647608" cy="3144489"/>
            </a:xfrm>
            <a:prstGeom prst="hexagon">
              <a:avLst>
                <a:gd name="adj" fmla="val 31163"/>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9" name="六边形 8"/>
            <p:cNvSpPr/>
            <p:nvPr/>
          </p:nvSpPr>
          <p:spPr>
            <a:xfrm rot="5400000">
              <a:off x="671752" y="2622418"/>
              <a:ext cx="3042464" cy="2622814"/>
            </a:xfrm>
            <a:prstGeom prst="hexagon">
              <a:avLst>
                <a:gd name="adj" fmla="val 31163"/>
                <a:gd name="vf" fmla="val 115470"/>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10" name="组合 9"/>
          <p:cNvGrpSpPr/>
          <p:nvPr/>
        </p:nvGrpSpPr>
        <p:grpSpPr>
          <a:xfrm>
            <a:off x="8544520" y="1649469"/>
            <a:ext cx="2270317" cy="2633568"/>
            <a:chOff x="8426771" y="2110021"/>
            <a:chExt cx="3144489" cy="3647608"/>
          </a:xfrm>
        </p:grpSpPr>
        <p:sp>
          <p:nvSpPr>
            <p:cNvPr id="11" name="六边形 10"/>
            <p:cNvSpPr/>
            <p:nvPr/>
          </p:nvSpPr>
          <p:spPr>
            <a:xfrm rot="5400000">
              <a:off x="8175212" y="2361580"/>
              <a:ext cx="3647608" cy="3144489"/>
            </a:xfrm>
            <a:prstGeom prst="hexagon">
              <a:avLst>
                <a:gd name="adj" fmla="val 31163"/>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14" name="六边形 13"/>
            <p:cNvSpPr/>
            <p:nvPr/>
          </p:nvSpPr>
          <p:spPr>
            <a:xfrm rot="5400000">
              <a:off x="8477784" y="2622418"/>
              <a:ext cx="3042464" cy="2622814"/>
            </a:xfrm>
            <a:prstGeom prst="hexagon">
              <a:avLst>
                <a:gd name="adj" fmla="val 31163"/>
                <a:gd name="vf" fmla="val 115470"/>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sp>
        <p:nvSpPr>
          <p:cNvPr id="17" name="矩形 16"/>
          <p:cNvSpPr/>
          <p:nvPr/>
        </p:nvSpPr>
        <p:spPr>
          <a:xfrm>
            <a:off x="1990232" y="3289468"/>
            <a:ext cx="1021433" cy="338554"/>
          </a:xfrm>
          <a:prstGeom prst="rect">
            <a:avLst/>
          </a:prstGeom>
        </p:spPr>
        <p:txBody>
          <a:bodyPr wrap="none">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bg1"/>
                </a:solidFill>
                <a:effectLst/>
                <a:uLnTx/>
                <a:uFillTx/>
                <a:latin typeface="Montserrat SemiBold" panose="00000700000000000000" charset="0"/>
                <a:ea typeface="字魂35号-经典雅黑" panose="02000000000000000000" pitchFamily="2" charset="-122"/>
                <a:cs typeface="Montserrat SemiBold" panose="00000700000000000000" charset="0"/>
              </a:rPr>
              <a:t>NHÓM 1</a:t>
            </a:r>
          </a:p>
        </p:txBody>
      </p:sp>
      <p:sp>
        <p:nvSpPr>
          <p:cNvPr id="21" name="矩形 20"/>
          <p:cNvSpPr/>
          <p:nvPr/>
        </p:nvSpPr>
        <p:spPr>
          <a:xfrm>
            <a:off x="9139978" y="3289468"/>
            <a:ext cx="1061509" cy="338554"/>
          </a:xfrm>
          <a:prstGeom prst="rect">
            <a:avLst/>
          </a:prstGeom>
        </p:spPr>
        <p:txBody>
          <a:bodyPr wrap="none">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600" kern="0" dirty="0">
                <a:solidFill>
                  <a:schemeClr val="bg1"/>
                </a:solidFill>
                <a:latin typeface="Montserrat SemiBold" panose="00000700000000000000" charset="0"/>
                <a:ea typeface="字魂35号-经典雅黑" panose="02000000000000000000" pitchFamily="2" charset="-122"/>
                <a:cs typeface="Montserrat SemiBold" panose="00000700000000000000" charset="0"/>
              </a:rPr>
              <a:t>NHÓM 3</a:t>
            </a:r>
            <a:endParaRPr kumimoji="0" lang="en-US" altLang="zh-CN" sz="1600" b="0" i="0" u="none" strike="noStrike" kern="0" cap="none" spc="0" normalizeH="0" baseline="0" noProof="0" dirty="0">
              <a:ln>
                <a:noFill/>
              </a:ln>
              <a:solidFill>
                <a:schemeClr val="bg1"/>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nvGrpSpPr>
          <p:cNvPr id="22" name="组合 21"/>
          <p:cNvGrpSpPr/>
          <p:nvPr/>
        </p:nvGrpSpPr>
        <p:grpSpPr>
          <a:xfrm>
            <a:off x="4525154" y="1388722"/>
            <a:ext cx="3141694" cy="3155064"/>
            <a:chOff x="4525154" y="1880044"/>
            <a:chExt cx="3141694" cy="3155064"/>
          </a:xfrm>
        </p:grpSpPr>
        <p:sp>
          <p:nvSpPr>
            <p:cNvPr id="23" name="任意多边形 39"/>
            <p:cNvSpPr/>
            <p:nvPr/>
          </p:nvSpPr>
          <p:spPr>
            <a:xfrm rot="5400000">
              <a:off x="5280404" y="1643171"/>
              <a:ext cx="1938667" cy="2412413"/>
            </a:xfrm>
            <a:custGeom>
              <a:avLst/>
              <a:gdLst>
                <a:gd name="connsiteX0" fmla="*/ 0 w 1938667"/>
                <a:gd name="connsiteY0" fmla="*/ 1359942 h 2412413"/>
                <a:gd name="connsiteX1" fmla="*/ 847598 w 1938667"/>
                <a:gd name="connsiteY1" fmla="*/ 0 h 2412413"/>
                <a:gd name="connsiteX2" fmla="*/ 1938667 w 1938667"/>
                <a:gd name="connsiteY2" fmla="*/ 0 h 2412413"/>
                <a:gd name="connsiteX3" fmla="*/ 655964 w 1938667"/>
                <a:gd name="connsiteY3" fmla="*/ 2412413 h 2412413"/>
                <a:gd name="connsiteX4" fmla="*/ 0 w 1938667"/>
                <a:gd name="connsiteY4" fmla="*/ 1359942 h 2412413"/>
                <a:gd name="connsiteX0-1" fmla="*/ 655964 w 1938667"/>
                <a:gd name="connsiteY0-2" fmla="*/ 2412413 h 2503853"/>
                <a:gd name="connsiteX1-3" fmla="*/ 0 w 1938667"/>
                <a:gd name="connsiteY1-4" fmla="*/ 1359942 h 2503853"/>
                <a:gd name="connsiteX2-5" fmla="*/ 847598 w 1938667"/>
                <a:gd name="connsiteY2-6" fmla="*/ 0 h 2503853"/>
                <a:gd name="connsiteX3-7" fmla="*/ 1938667 w 1938667"/>
                <a:gd name="connsiteY3-8" fmla="*/ 0 h 2503853"/>
                <a:gd name="connsiteX4-9" fmla="*/ 747404 w 1938667"/>
                <a:gd name="connsiteY4-10" fmla="*/ 2503853 h 2503853"/>
                <a:gd name="connsiteX0-11" fmla="*/ 655964 w 1938667"/>
                <a:gd name="connsiteY0-12" fmla="*/ 2412413 h 2412413"/>
                <a:gd name="connsiteX1-13" fmla="*/ 0 w 1938667"/>
                <a:gd name="connsiteY1-14" fmla="*/ 1359942 h 2412413"/>
                <a:gd name="connsiteX2-15" fmla="*/ 847598 w 1938667"/>
                <a:gd name="connsiteY2-16" fmla="*/ 0 h 2412413"/>
                <a:gd name="connsiteX3-17" fmla="*/ 1938667 w 1938667"/>
                <a:gd name="connsiteY3-18" fmla="*/ 0 h 2412413"/>
              </a:gdLst>
              <a:ahLst/>
              <a:cxnLst>
                <a:cxn ang="0">
                  <a:pos x="connsiteX0-1" y="connsiteY0-2"/>
                </a:cxn>
                <a:cxn ang="0">
                  <a:pos x="connsiteX1-3" y="connsiteY1-4"/>
                </a:cxn>
                <a:cxn ang="0">
                  <a:pos x="connsiteX2-5" y="connsiteY2-6"/>
                </a:cxn>
                <a:cxn ang="0">
                  <a:pos x="connsiteX3-7" y="connsiteY3-8"/>
                </a:cxn>
              </a:cxnLst>
              <a:rect l="l" t="t" r="r" b="b"/>
              <a:pathLst>
                <a:path w="1938667" h="2412413">
                  <a:moveTo>
                    <a:pt x="655964" y="2412413"/>
                  </a:moveTo>
                  <a:lnTo>
                    <a:pt x="0" y="1359942"/>
                  </a:lnTo>
                  <a:lnTo>
                    <a:pt x="847598" y="0"/>
                  </a:lnTo>
                  <a:lnTo>
                    <a:pt x="1938667"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24" name="任意多边形 37"/>
            <p:cNvSpPr/>
            <p:nvPr/>
          </p:nvSpPr>
          <p:spPr>
            <a:xfrm rot="5400000">
              <a:off x="4973177" y="2862949"/>
              <a:ext cx="1935043" cy="2409276"/>
            </a:xfrm>
            <a:custGeom>
              <a:avLst/>
              <a:gdLst>
                <a:gd name="connsiteX0" fmla="*/ 0 w 1935043"/>
                <a:gd name="connsiteY0" fmla="*/ 2409276 h 2409276"/>
                <a:gd name="connsiteX1" fmla="*/ 1281034 w 1935043"/>
                <a:gd name="connsiteY1" fmla="*/ 0 h 2409276"/>
                <a:gd name="connsiteX2" fmla="*/ 1935043 w 1935043"/>
                <a:gd name="connsiteY2" fmla="*/ 1049335 h 2409276"/>
                <a:gd name="connsiteX3" fmla="*/ 1087446 w 1935043"/>
                <a:gd name="connsiteY3" fmla="*/ 2409276 h 2409276"/>
                <a:gd name="connsiteX4" fmla="*/ 0 w 1935043"/>
                <a:gd name="connsiteY4" fmla="*/ 2409276 h 2409276"/>
                <a:gd name="connsiteX0-1" fmla="*/ 1281034 w 1935043"/>
                <a:gd name="connsiteY0-2" fmla="*/ 0 h 2409276"/>
                <a:gd name="connsiteX1-3" fmla="*/ 1935043 w 1935043"/>
                <a:gd name="connsiteY1-4" fmla="*/ 1049335 h 2409276"/>
                <a:gd name="connsiteX2-5" fmla="*/ 1087446 w 1935043"/>
                <a:gd name="connsiteY2-6" fmla="*/ 2409276 h 2409276"/>
                <a:gd name="connsiteX3-7" fmla="*/ 0 w 1935043"/>
                <a:gd name="connsiteY3-8" fmla="*/ 2409276 h 2409276"/>
                <a:gd name="connsiteX4-9" fmla="*/ 1372474 w 1935043"/>
                <a:gd name="connsiteY4-10" fmla="*/ 91440 h 2409276"/>
                <a:gd name="connsiteX0-11" fmla="*/ 1281034 w 1935043"/>
                <a:gd name="connsiteY0-12" fmla="*/ 0 h 2409276"/>
                <a:gd name="connsiteX1-13" fmla="*/ 1935043 w 1935043"/>
                <a:gd name="connsiteY1-14" fmla="*/ 1049335 h 2409276"/>
                <a:gd name="connsiteX2-15" fmla="*/ 1087446 w 1935043"/>
                <a:gd name="connsiteY2-16" fmla="*/ 2409276 h 2409276"/>
                <a:gd name="connsiteX3-17" fmla="*/ 0 w 1935043"/>
                <a:gd name="connsiteY3-18" fmla="*/ 2409276 h 2409276"/>
              </a:gdLst>
              <a:ahLst/>
              <a:cxnLst>
                <a:cxn ang="0">
                  <a:pos x="connsiteX0-1" y="connsiteY0-2"/>
                </a:cxn>
                <a:cxn ang="0">
                  <a:pos x="connsiteX1-3" y="connsiteY1-4"/>
                </a:cxn>
                <a:cxn ang="0">
                  <a:pos x="connsiteX2-5" y="connsiteY2-6"/>
                </a:cxn>
                <a:cxn ang="0">
                  <a:pos x="connsiteX3-7" y="connsiteY3-8"/>
                </a:cxn>
              </a:cxnLst>
              <a:rect l="l" t="t" r="r" b="b"/>
              <a:pathLst>
                <a:path w="1935043" h="2409276">
                  <a:moveTo>
                    <a:pt x="1281034" y="0"/>
                  </a:moveTo>
                  <a:lnTo>
                    <a:pt x="1935043" y="1049335"/>
                  </a:lnTo>
                  <a:lnTo>
                    <a:pt x="1087446" y="2409276"/>
                  </a:lnTo>
                  <a:lnTo>
                    <a:pt x="0" y="2409276"/>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25" name="六边形 24"/>
            <p:cNvSpPr/>
            <p:nvPr/>
          </p:nvSpPr>
          <p:spPr>
            <a:xfrm rot="5400000">
              <a:off x="4780183" y="2323249"/>
              <a:ext cx="2631636" cy="2268652"/>
            </a:xfrm>
            <a:prstGeom prst="hexagon">
              <a:avLst>
                <a:gd name="adj" fmla="val 31163"/>
                <a:gd name="vf" fmla="val 115470"/>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nvGrpSpPr>
            <p:cNvPr id="26" name="组合 25"/>
            <p:cNvGrpSpPr/>
            <p:nvPr/>
          </p:nvGrpSpPr>
          <p:grpSpPr>
            <a:xfrm>
              <a:off x="4525154" y="2539183"/>
              <a:ext cx="378750" cy="351205"/>
              <a:chOff x="1048658" y="2003765"/>
              <a:chExt cx="284560" cy="263865"/>
            </a:xfrm>
            <a:solidFill>
              <a:schemeClr val="tx1">
                <a:lumMod val="75000"/>
                <a:lumOff val="25000"/>
              </a:schemeClr>
            </a:solidFill>
          </p:grpSpPr>
          <p:sp>
            <p:nvSpPr>
              <p:cNvPr id="30" name="Freeform 324"/>
              <p:cNvSpPr/>
              <p:nvPr/>
            </p:nvSpPr>
            <p:spPr bwMode="auto">
              <a:xfrm rot="10800000" flipH="1" flipV="1">
                <a:off x="1048658" y="2003765"/>
                <a:ext cx="116412" cy="26386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rgbClr val="478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31" name="Freeform 325"/>
              <p:cNvSpPr/>
              <p:nvPr/>
            </p:nvSpPr>
            <p:spPr bwMode="auto">
              <a:xfrm rot="10800000" flipH="1" flipV="1">
                <a:off x="1214220" y="2003765"/>
                <a:ext cx="118998" cy="26386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rgbClr val="478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27" name="组合 26"/>
            <p:cNvGrpSpPr/>
            <p:nvPr/>
          </p:nvGrpSpPr>
          <p:grpSpPr>
            <a:xfrm rot="10800000">
              <a:off x="7288098" y="3998605"/>
              <a:ext cx="378750" cy="351205"/>
              <a:chOff x="1048658" y="2003765"/>
              <a:chExt cx="284560" cy="263865"/>
            </a:xfrm>
            <a:solidFill>
              <a:schemeClr val="tx1">
                <a:lumMod val="75000"/>
                <a:lumOff val="25000"/>
              </a:schemeClr>
            </a:solidFill>
          </p:grpSpPr>
          <p:sp>
            <p:nvSpPr>
              <p:cNvPr id="28" name="Freeform 324"/>
              <p:cNvSpPr/>
              <p:nvPr/>
            </p:nvSpPr>
            <p:spPr bwMode="auto">
              <a:xfrm rot="10800000" flipH="1" flipV="1">
                <a:off x="1048658" y="2003765"/>
                <a:ext cx="116412" cy="26386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rgbClr val="478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29" name="Freeform 325"/>
              <p:cNvSpPr/>
              <p:nvPr/>
            </p:nvSpPr>
            <p:spPr bwMode="auto">
              <a:xfrm rot="10800000" flipH="1" flipV="1">
                <a:off x="1214220" y="2003765"/>
                <a:ext cx="118998" cy="26386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rgbClr val="478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sp>
        <p:nvSpPr>
          <p:cNvPr id="34" name="矩形 33"/>
          <p:cNvSpPr/>
          <p:nvPr/>
        </p:nvSpPr>
        <p:spPr>
          <a:xfrm>
            <a:off x="5564928" y="3289468"/>
            <a:ext cx="1061509" cy="338554"/>
          </a:xfrm>
          <a:prstGeom prst="rect">
            <a:avLst/>
          </a:prstGeom>
        </p:spPr>
        <p:txBody>
          <a:bodyPr wrap="none">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bg1"/>
                </a:solidFill>
                <a:effectLst/>
                <a:uLnTx/>
                <a:uFillTx/>
                <a:latin typeface="Montserrat SemiBold" panose="00000700000000000000" charset="0"/>
                <a:ea typeface="字魂35号-经典雅黑" panose="02000000000000000000" pitchFamily="2" charset="-122"/>
                <a:cs typeface="Montserrat SemiBold" panose="00000700000000000000" charset="0"/>
              </a:rPr>
              <a:t>NHÓM 2</a:t>
            </a:r>
          </a:p>
        </p:txBody>
      </p:sp>
      <p:grpSp>
        <p:nvGrpSpPr>
          <p:cNvPr id="35" name="组合 34"/>
          <p:cNvGrpSpPr/>
          <p:nvPr/>
        </p:nvGrpSpPr>
        <p:grpSpPr>
          <a:xfrm>
            <a:off x="2294088" y="2365192"/>
            <a:ext cx="436468" cy="439421"/>
            <a:chOff x="5042691" y="2273920"/>
            <a:chExt cx="702937" cy="707692"/>
          </a:xfrm>
          <a:solidFill>
            <a:schemeClr val="bg1"/>
          </a:solidFill>
        </p:grpSpPr>
        <p:sp>
          <p:nvSpPr>
            <p:cNvPr id="36"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37"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38" name="组合 37"/>
          <p:cNvGrpSpPr/>
          <p:nvPr/>
        </p:nvGrpSpPr>
        <p:grpSpPr>
          <a:xfrm>
            <a:off x="5805530" y="2287968"/>
            <a:ext cx="580940" cy="558573"/>
            <a:chOff x="3620725" y="5138333"/>
            <a:chExt cx="702937" cy="675873"/>
          </a:xfrm>
          <a:solidFill>
            <a:schemeClr val="bg1"/>
          </a:solidFill>
        </p:grpSpPr>
        <p:sp>
          <p:nvSpPr>
            <p:cNvPr id="39"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40"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41" name="组合 40"/>
          <p:cNvGrpSpPr/>
          <p:nvPr/>
        </p:nvGrpSpPr>
        <p:grpSpPr>
          <a:xfrm>
            <a:off x="9507155" y="2366782"/>
            <a:ext cx="327918" cy="436241"/>
            <a:chOff x="7976594" y="2279040"/>
            <a:chExt cx="528116" cy="702571"/>
          </a:xfrm>
          <a:solidFill>
            <a:schemeClr val="bg1"/>
          </a:solidFill>
        </p:grpSpPr>
        <p:sp>
          <p:nvSpPr>
            <p:cNvPr id="42"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43"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44" name="组合 43"/>
          <p:cNvGrpSpPr/>
          <p:nvPr/>
        </p:nvGrpSpPr>
        <p:grpSpPr>
          <a:xfrm>
            <a:off x="3654164" y="2821585"/>
            <a:ext cx="1079515" cy="289056"/>
            <a:chOff x="3654164" y="3312907"/>
            <a:chExt cx="1079515" cy="289056"/>
          </a:xfrm>
        </p:grpSpPr>
        <p:cxnSp>
          <p:nvCxnSpPr>
            <p:cNvPr id="45" name="直接连接符 44"/>
            <p:cNvCxnSpPr/>
            <p:nvPr/>
          </p:nvCxnSpPr>
          <p:spPr>
            <a:xfrm>
              <a:off x="3654164" y="3457435"/>
              <a:ext cx="107951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51777" y="3312907"/>
              <a:ext cx="289056" cy="289056"/>
              <a:chOff x="4051777" y="3312907"/>
              <a:chExt cx="289056" cy="289056"/>
            </a:xfrm>
          </p:grpSpPr>
          <p:sp>
            <p:nvSpPr>
              <p:cNvPr id="47" name="椭圆 46"/>
              <p:cNvSpPr/>
              <p:nvPr/>
            </p:nvSpPr>
            <p:spPr>
              <a:xfrm>
                <a:off x="4051777" y="3312907"/>
                <a:ext cx="289056" cy="28905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48" name="等腰三角形 47"/>
              <p:cNvSpPr/>
              <p:nvPr/>
            </p:nvSpPr>
            <p:spPr>
              <a:xfrm rot="5400000">
                <a:off x="4141227" y="3402170"/>
                <a:ext cx="128215" cy="11053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grpSp>
        <p:nvGrpSpPr>
          <p:cNvPr id="49" name="组合 48"/>
          <p:cNvGrpSpPr/>
          <p:nvPr/>
        </p:nvGrpSpPr>
        <p:grpSpPr>
          <a:xfrm>
            <a:off x="7462624" y="2821585"/>
            <a:ext cx="1079515" cy="289056"/>
            <a:chOff x="7462624" y="3312907"/>
            <a:chExt cx="1079515" cy="289056"/>
          </a:xfrm>
        </p:grpSpPr>
        <p:cxnSp>
          <p:nvCxnSpPr>
            <p:cNvPr id="50" name="直接连接符 49"/>
            <p:cNvCxnSpPr/>
            <p:nvPr/>
          </p:nvCxnSpPr>
          <p:spPr>
            <a:xfrm>
              <a:off x="7462624" y="3457435"/>
              <a:ext cx="107951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7858271" y="3312907"/>
              <a:ext cx="289056" cy="289056"/>
              <a:chOff x="4051777" y="3312907"/>
              <a:chExt cx="289056" cy="289056"/>
            </a:xfrm>
          </p:grpSpPr>
          <p:sp>
            <p:nvSpPr>
              <p:cNvPr id="52" name="椭圆 51"/>
              <p:cNvSpPr/>
              <p:nvPr/>
            </p:nvSpPr>
            <p:spPr>
              <a:xfrm>
                <a:off x="4051777" y="3312907"/>
                <a:ext cx="289056" cy="28905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53" name="等腰三角形 52"/>
              <p:cNvSpPr/>
              <p:nvPr/>
            </p:nvSpPr>
            <p:spPr>
              <a:xfrm rot="5400000">
                <a:off x="4141227" y="3402170"/>
                <a:ext cx="128215" cy="11053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sp>
        <p:nvSpPr>
          <p:cNvPr id="3" name="TextBox 73"/>
          <p:cNvSpPr txBox="1"/>
          <p:nvPr/>
        </p:nvSpPr>
        <p:spPr>
          <a:xfrm>
            <a:off x="1189848" y="4651081"/>
            <a:ext cx="2749266" cy="1063496"/>
          </a:xfrm>
          <a:prstGeom prst="roundRect">
            <a:avLst>
              <a:gd name="adj" fmla="val 0"/>
            </a:avLst>
          </a:prstGeom>
          <a:noFill/>
        </p:spPr>
        <p:txBody>
          <a:bodyPr wrap="square" rtlCol="0">
            <a:spAutoFit/>
          </a:bodyPr>
          <a:lstStyle/>
          <a:p>
            <a:pPr algn="just">
              <a:lnSpc>
                <a:spcPct val="120000"/>
              </a:lnSpc>
            </a:pPr>
            <a:r>
              <a:rPr lang="vi-VN" altLang="zh-CN" dirty="0">
                <a:solidFill>
                  <a:schemeClr val="tx1"/>
                </a:solidFill>
                <a:latin typeface="Montserrat SemiBold" panose="00000700000000000000" charset="0"/>
                <a:ea typeface="字魂70号-灵悦黑体" panose="00000500000000000000" pitchFamily="2" charset="-122"/>
                <a:cs typeface="Montserrat SemiBold" panose="00000700000000000000" charset="0"/>
                <a:sym typeface="+mn-lt"/>
              </a:rPr>
              <a:t>Mình đã thiếu trách nhiệm trong trường hợp nào? Vì sao?</a:t>
            </a:r>
            <a:endParaRPr lang="zh-CN" altLang="en-US" dirty="0">
              <a:solidFill>
                <a:schemeClr val="tx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4" name="TextBox 73"/>
          <p:cNvSpPr txBox="1"/>
          <p:nvPr/>
        </p:nvSpPr>
        <p:spPr>
          <a:xfrm>
            <a:off x="4665203" y="4639651"/>
            <a:ext cx="2749266" cy="731098"/>
          </a:xfrm>
          <a:prstGeom prst="roundRect">
            <a:avLst>
              <a:gd name="adj" fmla="val 0"/>
            </a:avLst>
          </a:prstGeom>
          <a:noFill/>
        </p:spPr>
        <p:txBody>
          <a:bodyPr wrap="square" rtlCol="0">
            <a:spAutoFit/>
          </a:bodyPr>
          <a:lstStyle/>
          <a:p>
            <a:pPr algn="just">
              <a:lnSpc>
                <a:spcPct val="120000"/>
              </a:lnSpc>
            </a:pPr>
            <a:r>
              <a:rPr lang="en-US" altLang="zh-CN" dirty="0">
                <a:solidFill>
                  <a:schemeClr val="tx1"/>
                </a:solidFill>
                <a:latin typeface="Montserrat SemiBold" panose="00000700000000000000" charset="0"/>
                <a:ea typeface="字魂70号-灵悦黑体" panose="00000500000000000000" pitchFamily="2" charset="-122"/>
                <a:cs typeface="Montserrat SemiBold" panose="00000700000000000000" charset="0"/>
                <a:sym typeface="+mn-lt"/>
              </a:rPr>
              <a:t>Khi đó mình cảm thấy như thế nào?</a:t>
            </a:r>
            <a:endParaRPr lang="zh-CN" altLang="en-US" dirty="0">
              <a:solidFill>
                <a:schemeClr val="tx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5" name="TextBox 73"/>
          <p:cNvSpPr txBox="1"/>
          <p:nvPr/>
        </p:nvSpPr>
        <p:spPr>
          <a:xfrm>
            <a:off x="8052928" y="4687911"/>
            <a:ext cx="2749266" cy="1063496"/>
          </a:xfrm>
          <a:prstGeom prst="roundRect">
            <a:avLst>
              <a:gd name="adj" fmla="val 0"/>
            </a:avLst>
          </a:prstGeom>
          <a:noFill/>
        </p:spPr>
        <p:txBody>
          <a:bodyPr wrap="square" rtlCol="0">
            <a:spAutoFit/>
          </a:bodyPr>
          <a:lstStyle/>
          <a:p>
            <a:pPr algn="just">
              <a:lnSpc>
                <a:spcPct val="120000"/>
              </a:lnSpc>
            </a:pPr>
            <a:r>
              <a:rPr lang="en-US" altLang="zh-CN" dirty="0">
                <a:solidFill>
                  <a:schemeClr val="tx1"/>
                </a:solidFill>
                <a:latin typeface="Montserrat SemiBold" panose="00000700000000000000" charset="0"/>
                <a:ea typeface="字魂70号-灵悦黑体" panose="00000500000000000000" pitchFamily="2" charset="-122"/>
                <a:cs typeface="Montserrat SemiBold" panose="00000700000000000000" charset="0"/>
                <a:sym typeface="+mn-lt"/>
              </a:rPr>
              <a:t>Mình làm gì sau đó hãy có cách nào để khắc phục  không?</a:t>
            </a:r>
            <a:endParaRPr lang="zh-CN" altLang="en-US" dirty="0">
              <a:solidFill>
                <a:schemeClr val="tx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6" name="TextBox 8">
            <a:extLst>
              <a:ext uri="{FF2B5EF4-FFF2-40B4-BE49-F238E27FC236}">
                <a16:creationId xmlns:a16="http://schemas.microsoft.com/office/drawing/2014/main" id="{A98E45FF-B444-386F-7909-3B423202A784}"/>
              </a:ext>
            </a:extLst>
          </p:cNvPr>
          <p:cNvSpPr txBox="1">
            <a:spLocks noChangeArrowheads="1"/>
          </p:cNvSpPr>
          <p:nvPr/>
        </p:nvSpPr>
        <p:spPr bwMode="auto">
          <a:xfrm>
            <a:off x="699712" y="248038"/>
            <a:ext cx="11160191" cy="843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20000"/>
          </a:bodyPr>
          <a:lstStyle/>
          <a:p>
            <a:pPr marL="0" lvl="0" algn="ctr">
              <a:lnSpc>
                <a:spcPct val="90000"/>
              </a:lnSpc>
              <a:spcBef>
                <a:spcPct val="0"/>
              </a:spcBef>
              <a:spcAft>
                <a:spcPts val="600"/>
              </a:spcAft>
            </a:pPr>
            <a:r>
              <a:rPr lang="en-US" sz="3200" b="0" i="0" u="none" kern="1200">
                <a:solidFill>
                  <a:srgbClr val="478E7E"/>
                </a:solidFill>
                <a:latin typeface="iCiel Crocante" panose="02000000000000000000" pitchFamily="2" charset="0"/>
                <a:ea typeface="+mj-ea"/>
                <a:cs typeface="+mj-cs"/>
              </a:rPr>
              <a:t>HĐ3: chỉ ra những nn khiến cá nhân thiếu </a:t>
            </a:r>
          </a:p>
          <a:p>
            <a:pPr marL="0" lvl="0" algn="ctr">
              <a:lnSpc>
                <a:spcPct val="90000"/>
              </a:lnSpc>
              <a:spcBef>
                <a:spcPct val="0"/>
              </a:spcBef>
              <a:spcAft>
                <a:spcPts val="600"/>
              </a:spcAft>
            </a:pPr>
            <a:r>
              <a:rPr lang="en-US" sz="3200">
                <a:solidFill>
                  <a:srgbClr val="478E7E"/>
                </a:solidFill>
                <a:latin typeface="iCiel Crocante" panose="02000000000000000000" pitchFamily="2" charset="0"/>
                <a:ea typeface="+mj-ea"/>
                <a:cs typeface="+mj-cs"/>
              </a:rPr>
              <a:t>Trách nhiệm </a:t>
            </a:r>
            <a:r>
              <a:rPr lang="en-US" sz="3200" b="0" i="0" u="none" kern="1200">
                <a:solidFill>
                  <a:srgbClr val="478E7E"/>
                </a:solidFill>
                <a:latin typeface="iCiel Crocante" panose="02000000000000000000" pitchFamily="2" charset="0"/>
                <a:ea typeface="+mj-ea"/>
                <a:cs typeface="+mj-cs"/>
              </a:rPr>
              <a:t>với cộng đồng</a:t>
            </a:r>
          </a:p>
        </p:txBody>
      </p:sp>
    </p:spTree>
    <p:extLst>
      <p:ext uri="{BB962C8B-B14F-4D97-AF65-F5344CB8AC3E}">
        <p14:creationId xmlns:p14="http://schemas.microsoft.com/office/powerpoint/2010/main" val="1556415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ppt_w</p:attrName>
                                        </p:attrNameLst>
                                      </p:cBhvr>
                                      <p:tavLst>
                                        <p:tav tm="0" fmla="#ppt_w*sin(2.5*pi*$)">
                                          <p:val>
                                            <p:fltVal val="0"/>
                                          </p:val>
                                        </p:tav>
                                        <p:tav tm="100000">
                                          <p:val>
                                            <p:fltVal val="1"/>
                                          </p:val>
                                        </p:tav>
                                      </p:tavLst>
                                    </p:anim>
                                    <p:anim calcmode="lin" valueType="num">
                                      <p:cBhvr>
                                        <p:cTn id="9" dur="5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1500"/>
                            </p:stCondLst>
                            <p:childTnLst>
                              <p:par>
                                <p:cTn id="21" presetID="45"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anim calcmode="lin" valueType="num">
                                      <p:cBhvr>
                                        <p:cTn id="24" dur="500" fill="hold"/>
                                        <p:tgtEl>
                                          <p:spTgt spid="22"/>
                                        </p:tgtEl>
                                        <p:attrNameLst>
                                          <p:attrName>ppt_w</p:attrName>
                                        </p:attrNameLst>
                                      </p:cBhvr>
                                      <p:tavLst>
                                        <p:tav tm="0" fmla="#ppt_w*sin(2.5*pi*$)">
                                          <p:val>
                                            <p:fltVal val="0"/>
                                          </p:val>
                                        </p:tav>
                                        <p:tav tm="100000">
                                          <p:val>
                                            <p:fltVal val="1"/>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300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ppt_w</p:attrName>
                                        </p:attrNameLst>
                                      </p:cBhvr>
                                      <p:tavLst>
                                        <p:tav tm="0" fmla="#ppt_w*sin(2.5*pi*$)">
                                          <p:val>
                                            <p:fltVal val="0"/>
                                          </p:val>
                                        </p:tav>
                                        <p:tav tm="100000">
                                          <p:val>
                                            <p:fltVal val="1"/>
                                          </p:val>
                                        </p:tav>
                                      </p:tavLst>
                                    </p:anim>
                                    <p:anim calcmode="lin" valueType="num">
                                      <p:cBhvr>
                                        <p:cTn id="41" dur="5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020" t="3020" r="3020" b="3020"/>
          <a:stretch>
            <a:fillRect/>
          </a:stretch>
        </p:blipFill>
        <p:spPr>
          <a:xfrm flipH="1">
            <a:off x="0" y="0"/>
            <a:ext cx="12192000" cy="6858000"/>
          </a:xfrm>
          <a:prstGeom prst="rect">
            <a:avLst/>
          </a:prstGeom>
        </p:spPr>
      </p:pic>
      <p:sp>
        <p:nvSpPr>
          <p:cNvPr id="14" name="椭圆 13"/>
          <p:cNvSpPr/>
          <p:nvPr/>
        </p:nvSpPr>
        <p:spPr>
          <a:xfrm>
            <a:off x="5761725" y="1306847"/>
            <a:ext cx="1129062" cy="1125208"/>
          </a:xfrm>
          <a:prstGeom prst="ellipse">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noProof="1">
                <a:solidFill>
                  <a:schemeClr val="bg1"/>
                </a:solidFill>
                <a:latin typeface="Montserrat SemiBold" panose="00000700000000000000" charset="0"/>
                <a:ea typeface="字魂35号-经典雅黑" panose="02000000000000000000" pitchFamily="2" charset="-122"/>
                <a:cs typeface="Montserrat SemiBold" panose="00000700000000000000" charset="0"/>
              </a:rPr>
              <a:t>3</a:t>
            </a:r>
          </a:p>
        </p:txBody>
      </p:sp>
      <p:sp>
        <p:nvSpPr>
          <p:cNvPr id="3" name="文本框 2"/>
          <p:cNvSpPr txBox="1"/>
          <p:nvPr/>
        </p:nvSpPr>
        <p:spPr>
          <a:xfrm>
            <a:off x="1728440" y="2661684"/>
            <a:ext cx="8296830" cy="707886"/>
          </a:xfrm>
          <a:prstGeom prst="rect">
            <a:avLst/>
          </a:prstGeom>
          <a:noFill/>
        </p:spPr>
        <p:txBody>
          <a:bodyPr wrap="square" rtlCol="0">
            <a:spAutoFit/>
          </a:bodyPr>
          <a:lstStyle/>
          <a:p>
            <a:pPr algn="ctr"/>
            <a:r>
              <a:rPr lang="vi-VN" altLang="zh-CN" sz="4000" spc="600" dirty="0">
                <a:solidFill>
                  <a:srgbClr val="478E7E"/>
                </a:solidFill>
                <a:latin typeface="Montserrat SemiBold" panose="00000700000000000000" charset="0"/>
                <a:ea typeface="字魂52号-阿开漫画体" panose="00000500000000000000" pitchFamily="2" charset="-122"/>
                <a:cs typeface="Montserrat SemiBold" panose="00000700000000000000" charset="0"/>
                <a:sym typeface="+mn-ea"/>
              </a:rPr>
              <a:t>LUYỆN TẬP – VẬN DỤNG</a:t>
            </a:r>
            <a:endParaRPr lang="zh-CN" altLang="en-US" sz="4000" spc="600" dirty="0">
              <a:solidFill>
                <a:srgbClr val="478E7E"/>
              </a:solidFill>
              <a:latin typeface="Montserrat SemiBold" panose="00000700000000000000" charset="0"/>
              <a:ea typeface="字魂52号-阿开漫画体" panose="00000500000000000000" pitchFamily="2" charset="-122"/>
              <a:cs typeface="Montserrat SemiBold" panose="00000700000000000000" charset="0"/>
              <a:sym typeface="+mn-ea"/>
            </a:endParaRPr>
          </a:p>
        </p:txBody>
      </p:sp>
    </p:spTree>
    <p:extLst>
      <p:ext uri="{BB962C8B-B14F-4D97-AF65-F5344CB8AC3E}">
        <p14:creationId xmlns:p14="http://schemas.microsoft.com/office/powerpoint/2010/main" val="1468467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D84F0D-33C5-FDD5-C876-7787324560CD}"/>
              </a:ext>
            </a:extLst>
          </p:cNvPr>
          <p:cNvSpPr txBox="1"/>
          <p:nvPr/>
        </p:nvSpPr>
        <p:spPr>
          <a:xfrm>
            <a:off x="645066" y="2031101"/>
            <a:ext cx="4282984" cy="3511943"/>
          </a:xfrm>
          <a:prstGeom prst="rect">
            <a:avLst/>
          </a:prstGeom>
        </p:spPr>
        <p:txBody>
          <a:bodyPr vert="horz" lIns="91440" tIns="45720" rIns="91440" bIns="45720" rtlCol="0" anchor="ctr">
            <a:normAutofit lnSpcReduction="10000"/>
          </a:bodyPr>
          <a:lstStyle/>
          <a:p>
            <a:pPr indent="-228600" algn="just">
              <a:lnSpc>
                <a:spcPct val="90000"/>
              </a:lnSpc>
              <a:spcAft>
                <a:spcPts val="600"/>
              </a:spcAft>
              <a:buFont typeface="Arial" panose="020B0604020202020204" pitchFamily="34" charset="0"/>
              <a:buChar char="•"/>
            </a:pPr>
            <a:r>
              <a:rPr lang="en-US" sz="2800">
                <a:latin typeface="Segoe UI Light" panose="020B0502040204020203" pitchFamily="34" charset="0"/>
                <a:cs typeface="Segoe UI Light" panose="020B0502040204020203" pitchFamily="34" charset="0"/>
              </a:rPr>
              <a:t>EM HÃY LIỆT KÊ RA NHỮNG VIỆC EM CẢM THẤY MÌNH CHƯA CÓ TRÁCH NHIỆM ĐỐI VỚI VIỆC HỌC TẬP VÀ ĐỐI VỚI GIA ĐÌNH EM?</a:t>
            </a:r>
          </a:p>
          <a:p>
            <a:pPr indent="-228600" algn="just">
              <a:lnSpc>
                <a:spcPct val="90000"/>
              </a:lnSpc>
              <a:spcAft>
                <a:spcPts val="600"/>
              </a:spcAft>
              <a:buFont typeface="Arial" panose="020B0604020202020204" pitchFamily="34" charset="0"/>
              <a:buChar char="•"/>
            </a:pPr>
            <a:r>
              <a:rPr lang="en-US" sz="2800">
                <a:latin typeface="Segoe UI Light" panose="020B0502040204020203" pitchFamily="34" charset="0"/>
                <a:cs typeface="Segoe UI Light" panose="020B0502040204020203" pitchFamily="34" charset="0"/>
              </a:rPr>
              <a:t>SAU ĐÓ ĐỀ XUẤT HƯỚNG KHẮC PHỤC, GIẢI QUYẾT</a:t>
            </a:r>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iagram&#10;&#10;Description automatically generated">
            <a:extLst>
              <a:ext uri="{FF2B5EF4-FFF2-40B4-BE49-F238E27FC236}">
                <a16:creationId xmlns:a16="http://schemas.microsoft.com/office/drawing/2014/main" id="{1C025B56-6FE7-1D58-8B42-32EDE8F0A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38" y="1441249"/>
            <a:ext cx="5628018" cy="3742631"/>
          </a:xfrm>
          <a:prstGeom prst="rect">
            <a:avLst/>
          </a:prstGeom>
        </p:spPr>
      </p:pic>
      <p:sp>
        <p:nvSpPr>
          <p:cNvPr id="5" name="TextBox 8">
            <a:extLst>
              <a:ext uri="{FF2B5EF4-FFF2-40B4-BE49-F238E27FC236}">
                <a16:creationId xmlns:a16="http://schemas.microsoft.com/office/drawing/2014/main" id="{3CC63E5A-A174-47DC-E9DD-0493A5437605}"/>
              </a:ext>
            </a:extLst>
          </p:cNvPr>
          <p:cNvSpPr txBox="1">
            <a:spLocks noChangeArrowheads="1"/>
          </p:cNvSpPr>
          <p:nvPr/>
        </p:nvSpPr>
        <p:spPr bwMode="auto">
          <a:xfrm>
            <a:off x="645066" y="789502"/>
            <a:ext cx="4282984" cy="843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p>
            <a:pPr marL="0" lvl="0" algn="ctr">
              <a:lnSpc>
                <a:spcPct val="90000"/>
              </a:lnSpc>
              <a:spcBef>
                <a:spcPct val="0"/>
              </a:spcBef>
              <a:spcAft>
                <a:spcPts val="600"/>
              </a:spcAft>
            </a:pPr>
            <a:r>
              <a:rPr lang="en-US" sz="3200" b="0" i="0" u="none" kern="1200">
                <a:solidFill>
                  <a:srgbClr val="478E7E"/>
                </a:solidFill>
                <a:latin typeface="iCiel Crocante" panose="02000000000000000000" pitchFamily="2" charset="0"/>
                <a:ea typeface="+mj-ea"/>
                <a:cs typeface="+mj-cs"/>
              </a:rPr>
              <a:t>HOẠT ĐỘNG LUYỆN TẬP – VẬN DỤNG</a:t>
            </a:r>
          </a:p>
        </p:txBody>
      </p:sp>
    </p:spTree>
    <p:extLst>
      <p:ext uri="{BB962C8B-B14F-4D97-AF65-F5344CB8AC3E}">
        <p14:creationId xmlns:p14="http://schemas.microsoft.com/office/powerpoint/2010/main" val="32474252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3020" t="3020" r="3020" b="3020"/>
          <a:stretch>
            <a:fillRect/>
          </a:stretch>
        </p:blipFill>
        <p:spPr>
          <a:xfrm flipH="1">
            <a:off x="0" y="0"/>
            <a:ext cx="12192000" cy="6858000"/>
          </a:xfrm>
          <a:prstGeom prst="rect">
            <a:avLst/>
          </a:prstGeom>
        </p:spPr>
      </p:pic>
      <p:sp>
        <p:nvSpPr>
          <p:cNvPr id="9" name="椭圆 8"/>
          <p:cNvSpPr/>
          <p:nvPr/>
        </p:nvSpPr>
        <p:spPr>
          <a:xfrm>
            <a:off x="5391022" y="1084426"/>
            <a:ext cx="1129062" cy="1125208"/>
          </a:xfrm>
          <a:prstGeom prst="ellipse">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noProof="1">
                <a:solidFill>
                  <a:schemeClr val="bg1"/>
                </a:solidFill>
                <a:latin typeface="Montserrat SemiBold" panose="00000700000000000000" charset="0"/>
                <a:ea typeface="字魂35号-经典雅黑" panose="02000000000000000000" pitchFamily="2" charset="-122"/>
                <a:cs typeface="Montserrat SemiBold" panose="00000700000000000000" charset="0"/>
              </a:rPr>
              <a:t>1</a:t>
            </a:r>
          </a:p>
        </p:txBody>
      </p:sp>
      <p:sp>
        <p:nvSpPr>
          <p:cNvPr id="2" name="文本框 1"/>
          <p:cNvSpPr txBox="1"/>
          <p:nvPr/>
        </p:nvSpPr>
        <p:spPr>
          <a:xfrm>
            <a:off x="1977081" y="2621074"/>
            <a:ext cx="8427308" cy="1077218"/>
          </a:xfrm>
          <a:prstGeom prst="rect">
            <a:avLst/>
          </a:prstGeom>
          <a:noFill/>
        </p:spPr>
        <p:txBody>
          <a:bodyPr wrap="square" rtlCol="0">
            <a:spAutoFit/>
          </a:bodyPr>
          <a:lstStyle/>
          <a:p>
            <a:pPr algn="ctr"/>
            <a:r>
              <a:rPr lang="vi-VN" altLang="zh-CN" sz="3200" spc="600" dirty="0">
                <a:solidFill>
                  <a:srgbClr val="478E7E"/>
                </a:solidFill>
                <a:latin typeface="Montserrat SemiBold" panose="00000700000000000000" charset="0"/>
                <a:ea typeface="字魂52号-阿开漫画体" panose="00000500000000000000" pitchFamily="2" charset="-122"/>
                <a:cs typeface="Montserrat SemiBold" panose="00000700000000000000" charset="0"/>
                <a:sym typeface="+mn-ea"/>
              </a:rPr>
              <a:t>TÌM HIỂU MỘT SỐ PHẨM CHẤT CỦA NGƯỜI HỌC SINH</a:t>
            </a:r>
            <a:endParaRPr lang="zh-CN" altLang="en-US" sz="3200" spc="600" dirty="0">
              <a:solidFill>
                <a:srgbClr val="478E7E"/>
              </a:solidFill>
              <a:latin typeface="Montserrat SemiBold" panose="00000700000000000000" charset="0"/>
              <a:ea typeface="字魂52号-阿开漫画体" panose="00000500000000000000" pitchFamily="2" charset="-122"/>
              <a:cs typeface="Montserrat SemiBold" panose="00000700000000000000"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BD911-9C22-500E-6429-F7C31B94B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43" y="1427017"/>
            <a:ext cx="10153673" cy="4752109"/>
          </a:xfrm>
          <a:prstGeom prst="rect">
            <a:avLst/>
          </a:prstGeom>
        </p:spPr>
      </p:pic>
      <p:sp>
        <p:nvSpPr>
          <p:cNvPr id="4" name="文本框 1">
            <a:extLst>
              <a:ext uri="{FF2B5EF4-FFF2-40B4-BE49-F238E27FC236}">
                <a16:creationId xmlns:a16="http://schemas.microsoft.com/office/drawing/2014/main" id="{666801DF-1E62-1DE0-772E-DF9B6076FD1A}"/>
              </a:ext>
            </a:extLst>
          </p:cNvPr>
          <p:cNvSpPr txBox="1"/>
          <p:nvPr/>
        </p:nvSpPr>
        <p:spPr>
          <a:xfrm>
            <a:off x="734291" y="635635"/>
            <a:ext cx="10834253" cy="461665"/>
          </a:xfrm>
          <a:prstGeom prst="rect">
            <a:avLst/>
          </a:prstGeom>
          <a:noFill/>
        </p:spPr>
        <p:txBody>
          <a:bodyPr wrap="square" rtlCol="0">
            <a:spAutoFit/>
          </a:bodyPr>
          <a:lstStyle/>
          <a:p>
            <a:r>
              <a:rPr lang="vi-VN" altLang="zh-CN" sz="2400" dirty="0">
                <a:solidFill>
                  <a:srgbClr val="478E7E"/>
                </a:solidFill>
                <a:uFillTx/>
                <a:latin typeface="Montserrat SemiBold" panose="00000700000000000000" charset="0"/>
                <a:ea typeface="字魂52号-阿开漫画体" panose="00000500000000000000" pitchFamily="2" charset="-122"/>
                <a:cs typeface="Montserrat SemiBold" panose="00000700000000000000" charset="0"/>
                <a:sym typeface="+mn-ea"/>
              </a:rPr>
              <a:t>HĐ1: TÌM HIỂU MỘT SỐ PHẨM CHẤT CẦN CÓ CỦA NGƯỜI HỌC SINH</a:t>
            </a:r>
            <a:endParaRPr lang="zh-CN" altLang="en-US" sz="2400" spc="600" dirty="0">
              <a:solidFill>
                <a:srgbClr val="478E7E"/>
              </a:solidFill>
              <a:latin typeface="Montserrat SemiBold" panose="00000700000000000000" charset="0"/>
              <a:ea typeface="字魂52号-阿开漫画体" panose="00000500000000000000" pitchFamily="2" charset="-122"/>
              <a:cs typeface="Montserrat SemiBold" panose="00000700000000000000" charset="0"/>
              <a:sym typeface="+mn-ea"/>
            </a:endParaRPr>
          </a:p>
        </p:txBody>
      </p:sp>
    </p:spTree>
    <p:extLst>
      <p:ext uri="{BB962C8B-B14F-4D97-AF65-F5344CB8AC3E}">
        <p14:creationId xmlns:p14="http://schemas.microsoft.com/office/powerpoint/2010/main" val="11680878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ight Triangle 4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Diagram&#10;&#10;Description automatically generated with low confidence">
            <a:extLst>
              <a:ext uri="{FF2B5EF4-FFF2-40B4-BE49-F238E27FC236}">
                <a16:creationId xmlns:a16="http://schemas.microsoft.com/office/drawing/2014/main" id="{E60F2172-C0FA-CC3B-3813-CAFFA4E364C3}"/>
              </a:ext>
            </a:extLst>
          </p:cNvPr>
          <p:cNvPicPr>
            <a:picLocks noChangeAspect="1"/>
          </p:cNvPicPr>
          <p:nvPr/>
        </p:nvPicPr>
        <p:blipFill rotWithShape="1">
          <a:blip r:embed="rId3">
            <a:extLst>
              <a:ext uri="{28A0092B-C50C-407E-A947-70E740481C1C}">
                <a14:useLocalDpi xmlns:a14="http://schemas.microsoft.com/office/drawing/2010/main" val="0"/>
              </a:ext>
            </a:extLst>
          </a:blip>
          <a:srcRect l="1814" r="65465" b="65565"/>
          <a:stretch/>
        </p:blipFill>
        <p:spPr>
          <a:xfrm>
            <a:off x="962025" y="985838"/>
            <a:ext cx="3800475" cy="1843088"/>
          </a:xfrm>
          <a:prstGeom prst="rect">
            <a:avLst/>
          </a:prstGeom>
        </p:spPr>
      </p:pic>
      <p:pic>
        <p:nvPicPr>
          <p:cNvPr id="13" name="Picture 12">
            <a:extLst>
              <a:ext uri="{FF2B5EF4-FFF2-40B4-BE49-F238E27FC236}">
                <a16:creationId xmlns:a16="http://schemas.microsoft.com/office/drawing/2014/main" id="{DCE8FB6E-988D-E09F-2B07-7011FE83C500}"/>
              </a:ext>
            </a:extLst>
          </p:cNvPr>
          <p:cNvPicPr>
            <a:picLocks noChangeAspect="1"/>
          </p:cNvPicPr>
          <p:nvPr/>
        </p:nvPicPr>
        <p:blipFill rotWithShape="1">
          <a:blip r:embed="rId3">
            <a:extLst>
              <a:ext uri="{28A0092B-C50C-407E-A947-70E740481C1C}">
                <a14:useLocalDpi xmlns:a14="http://schemas.microsoft.com/office/drawing/2010/main" val="0"/>
              </a:ext>
            </a:extLst>
          </a:blip>
          <a:srcRect l="65950" t="2624" r="1575" b="63898"/>
          <a:stretch/>
        </p:blipFill>
        <p:spPr>
          <a:xfrm>
            <a:off x="4822825" y="985838"/>
            <a:ext cx="3884613" cy="1843088"/>
          </a:xfrm>
          <a:prstGeom prst="rect">
            <a:avLst/>
          </a:prstGeom>
        </p:spPr>
      </p:pic>
      <p:pic>
        <p:nvPicPr>
          <p:cNvPr id="33" name="Picture 32">
            <a:extLst>
              <a:ext uri="{FF2B5EF4-FFF2-40B4-BE49-F238E27FC236}">
                <a16:creationId xmlns:a16="http://schemas.microsoft.com/office/drawing/2014/main" id="{131A9566-0DED-76A7-3DE4-BC476D874162}"/>
              </a:ext>
            </a:extLst>
          </p:cNvPr>
          <p:cNvPicPr>
            <a:picLocks noChangeAspect="1"/>
          </p:cNvPicPr>
          <p:nvPr/>
        </p:nvPicPr>
        <p:blipFill rotWithShape="1">
          <a:blip r:embed="rId3">
            <a:extLst>
              <a:ext uri="{28A0092B-C50C-407E-A947-70E740481C1C}">
                <a14:useLocalDpi xmlns:a14="http://schemas.microsoft.com/office/drawing/2010/main" val="0"/>
              </a:ext>
            </a:extLst>
          </a:blip>
          <a:srcRect l="2167" t="65348" r="65542" b="4415"/>
          <a:stretch/>
        </p:blipFill>
        <p:spPr>
          <a:xfrm>
            <a:off x="962025" y="2887663"/>
            <a:ext cx="4421188" cy="1903413"/>
          </a:xfrm>
          <a:prstGeom prst="rect">
            <a:avLst/>
          </a:prstGeom>
        </p:spPr>
      </p:pic>
      <p:pic>
        <p:nvPicPr>
          <p:cNvPr id="16" name="Picture 15" descr="Diagram&#10;&#10;Description automatically generated with low confidence">
            <a:extLst>
              <a:ext uri="{FF2B5EF4-FFF2-40B4-BE49-F238E27FC236}">
                <a16:creationId xmlns:a16="http://schemas.microsoft.com/office/drawing/2014/main" id="{C9860571-7AAA-4CC5-9CF3-6A86A90C7D69}"/>
              </a:ext>
            </a:extLst>
          </p:cNvPr>
          <p:cNvPicPr>
            <a:picLocks noChangeAspect="1"/>
          </p:cNvPicPr>
          <p:nvPr/>
        </p:nvPicPr>
        <p:blipFill rotWithShape="1">
          <a:blip r:embed="rId3">
            <a:extLst>
              <a:ext uri="{28A0092B-C50C-407E-A947-70E740481C1C}">
                <a14:useLocalDpi xmlns:a14="http://schemas.microsoft.com/office/drawing/2010/main" val="0"/>
              </a:ext>
            </a:extLst>
          </a:blip>
          <a:srcRect l="1837" t="34183" r="65408" b="33454"/>
          <a:stretch/>
        </p:blipFill>
        <p:spPr>
          <a:xfrm>
            <a:off x="962025" y="4849813"/>
            <a:ext cx="2179638" cy="977900"/>
          </a:xfrm>
          <a:prstGeom prst="rect">
            <a:avLst/>
          </a:prstGeom>
        </p:spPr>
      </p:pic>
      <p:pic>
        <p:nvPicPr>
          <p:cNvPr id="19" name="Picture 18" descr="Diagram&#10;&#10;Description automatically generated with low confidence">
            <a:extLst>
              <a:ext uri="{FF2B5EF4-FFF2-40B4-BE49-F238E27FC236}">
                <a16:creationId xmlns:a16="http://schemas.microsoft.com/office/drawing/2014/main" id="{3D8C05D8-0E8F-D57E-95B1-C1737D3C35EA}"/>
              </a:ext>
            </a:extLst>
          </p:cNvPr>
          <p:cNvPicPr>
            <a:picLocks noChangeAspect="1"/>
          </p:cNvPicPr>
          <p:nvPr/>
        </p:nvPicPr>
        <p:blipFill rotWithShape="1">
          <a:blip r:embed="rId3">
            <a:extLst>
              <a:ext uri="{28A0092B-C50C-407E-A947-70E740481C1C}">
                <a14:useLocalDpi xmlns:a14="http://schemas.microsoft.com/office/drawing/2010/main" val="0"/>
              </a:ext>
            </a:extLst>
          </a:blip>
          <a:srcRect l="33152" t="32727" r="34092" b="34909"/>
          <a:stretch/>
        </p:blipFill>
        <p:spPr>
          <a:xfrm>
            <a:off x="3200400" y="4849813"/>
            <a:ext cx="2179638" cy="977900"/>
          </a:xfrm>
          <a:prstGeom prst="rect">
            <a:avLst/>
          </a:prstGeom>
        </p:spPr>
      </p:pic>
      <p:pic>
        <p:nvPicPr>
          <p:cNvPr id="20" name="Picture 19">
            <a:extLst>
              <a:ext uri="{FF2B5EF4-FFF2-40B4-BE49-F238E27FC236}">
                <a16:creationId xmlns:a16="http://schemas.microsoft.com/office/drawing/2014/main" id="{0E4118A6-FB4C-7A58-205B-5DD7EA9835DC}"/>
              </a:ext>
            </a:extLst>
          </p:cNvPr>
          <p:cNvPicPr>
            <a:picLocks noChangeAspect="1"/>
          </p:cNvPicPr>
          <p:nvPr/>
        </p:nvPicPr>
        <p:blipFill rotWithShape="1">
          <a:blip r:embed="rId3">
            <a:extLst>
              <a:ext uri="{28A0092B-C50C-407E-A947-70E740481C1C}">
                <a14:useLocalDpi xmlns:a14="http://schemas.microsoft.com/office/drawing/2010/main" val="0"/>
              </a:ext>
            </a:extLst>
          </a:blip>
          <a:srcRect l="66598" t="66181" r="1697" b="2332"/>
          <a:stretch/>
        </p:blipFill>
        <p:spPr>
          <a:xfrm>
            <a:off x="5441950" y="2887663"/>
            <a:ext cx="3265488" cy="1485900"/>
          </a:xfrm>
          <a:prstGeom prst="rect">
            <a:avLst/>
          </a:prstGeom>
        </p:spPr>
      </p:pic>
      <p:pic>
        <p:nvPicPr>
          <p:cNvPr id="32" name="Picture 31">
            <a:extLst>
              <a:ext uri="{FF2B5EF4-FFF2-40B4-BE49-F238E27FC236}">
                <a16:creationId xmlns:a16="http://schemas.microsoft.com/office/drawing/2014/main" id="{DB16A46F-E834-DB69-DE50-D6AD8037CFE7}"/>
              </a:ext>
            </a:extLst>
          </p:cNvPr>
          <p:cNvPicPr>
            <a:picLocks noChangeAspect="1"/>
          </p:cNvPicPr>
          <p:nvPr/>
        </p:nvPicPr>
        <p:blipFill rotWithShape="1">
          <a:blip r:embed="rId3">
            <a:extLst>
              <a:ext uri="{28A0092B-C50C-407E-A947-70E740481C1C}">
                <a14:useLocalDpi xmlns:a14="http://schemas.microsoft.com/office/drawing/2010/main" val="0"/>
              </a:ext>
            </a:extLst>
          </a:blip>
          <a:srcRect l="34458" t="65015" r="33251" b="4748"/>
          <a:stretch/>
        </p:blipFill>
        <p:spPr>
          <a:xfrm>
            <a:off x="5441950" y="4430713"/>
            <a:ext cx="3265488" cy="1397000"/>
          </a:xfrm>
          <a:prstGeom prst="rect">
            <a:avLst/>
          </a:prstGeom>
        </p:spPr>
      </p:pic>
      <p:sp>
        <p:nvSpPr>
          <p:cNvPr id="55" name="TextBox 54">
            <a:extLst>
              <a:ext uri="{FF2B5EF4-FFF2-40B4-BE49-F238E27FC236}">
                <a16:creationId xmlns:a16="http://schemas.microsoft.com/office/drawing/2014/main" id="{63FB19DD-5231-7374-68DA-1F3AD3E86D2D}"/>
              </a:ext>
            </a:extLst>
          </p:cNvPr>
          <p:cNvSpPr txBox="1"/>
          <p:nvPr/>
        </p:nvSpPr>
        <p:spPr>
          <a:xfrm>
            <a:off x="8766175" y="2065239"/>
            <a:ext cx="2479964" cy="2308324"/>
          </a:xfrm>
          <a:prstGeom prst="rect">
            <a:avLst/>
          </a:prstGeom>
          <a:noFill/>
        </p:spPr>
        <p:txBody>
          <a:bodyPr wrap="square" rtlCol="0">
            <a:spAutoFit/>
          </a:bodyPr>
          <a:lstStyle/>
          <a:p>
            <a:pPr algn="ctr"/>
            <a:r>
              <a:rPr lang="en-VN" sz="3600">
                <a:latin typeface="iCiel Pacifico" panose="02000000000000000000" pitchFamily="2" charset="77"/>
              </a:rPr>
              <a:t>Những phẩm chất cần có của người học sinh</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5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1" name="Straight Connector 20">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62514A"/>
            </a:solidFill>
          </a:ln>
        </p:spPr>
        <p:style>
          <a:lnRef idx="1">
            <a:schemeClr val="accent1"/>
          </a:lnRef>
          <a:fillRef idx="0">
            <a:schemeClr val="accent1"/>
          </a:fillRef>
          <a:effectRef idx="0">
            <a:schemeClr val="accent1"/>
          </a:effectRef>
          <a:fontRef idx="minor">
            <a:schemeClr val="tx1"/>
          </a:fontRef>
        </p:style>
      </p:cxnSp>
      <p:sp>
        <p:nvSpPr>
          <p:cNvPr id="4" name="文本框 1">
            <a:extLst>
              <a:ext uri="{FF2B5EF4-FFF2-40B4-BE49-F238E27FC236}">
                <a16:creationId xmlns:a16="http://schemas.microsoft.com/office/drawing/2014/main" id="{B27C2261-0E18-B69F-B930-08FB560C746B}"/>
              </a:ext>
            </a:extLst>
          </p:cNvPr>
          <p:cNvSpPr txBox="1"/>
          <p:nvPr/>
        </p:nvSpPr>
        <p:spPr>
          <a:xfrm>
            <a:off x="1109980" y="4277356"/>
            <a:ext cx="9966960" cy="156032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altLang="zh-CN" sz="4400">
                <a:solidFill>
                  <a:srgbClr val="62514A"/>
                </a:solidFill>
                <a:uFillTx/>
                <a:latin typeface="Calibri Light" panose="020F0302020204030204" pitchFamily="34" charset="0"/>
                <a:ea typeface="+mj-ea"/>
                <a:cs typeface="Calibri Light" panose="020F0302020204030204" pitchFamily="34" charset="0"/>
                <a:sym typeface="+mn-ea"/>
              </a:rPr>
              <a:t>HĐ2: CHIA SẺ CÙNG THẦY CÔ VÀ CÁC BẠN NHỮNG BIỂU HIỆN EM ĐÃ CÓ</a:t>
            </a:r>
            <a:endParaRPr lang="en-US" altLang="zh-CN" sz="4400" spc="600">
              <a:solidFill>
                <a:srgbClr val="62514A"/>
              </a:solidFill>
              <a:latin typeface="Calibri Light" panose="020F0302020204030204" pitchFamily="34" charset="0"/>
              <a:ea typeface="+mj-ea"/>
              <a:cs typeface="Calibri Light" panose="020F0302020204030204" pitchFamily="34" charset="0"/>
              <a:sym typeface="+mn-ea"/>
            </a:endParaRPr>
          </a:p>
        </p:txBody>
      </p:sp>
      <p:pic>
        <p:nvPicPr>
          <p:cNvPr id="3" name="Picture 2">
            <a:extLst>
              <a:ext uri="{FF2B5EF4-FFF2-40B4-BE49-F238E27FC236}">
                <a16:creationId xmlns:a16="http://schemas.microsoft.com/office/drawing/2014/main" id="{44A9CD68-526E-6F64-C486-6D39374D95D2}"/>
              </a:ext>
            </a:extLst>
          </p:cNvPr>
          <p:cNvPicPr>
            <a:picLocks noChangeAspect="1"/>
          </p:cNvPicPr>
          <p:nvPr/>
        </p:nvPicPr>
        <p:blipFill rotWithShape="1">
          <a:blip r:embed="rId3">
            <a:extLst>
              <a:ext uri="{28A0092B-C50C-407E-A947-70E740481C1C}">
                <a14:useLocalDpi xmlns:a14="http://schemas.microsoft.com/office/drawing/2010/main" val="0"/>
              </a:ext>
            </a:extLst>
          </a:blip>
          <a:srcRect r="1" b="3996"/>
          <a:stretch/>
        </p:blipFill>
        <p:spPr>
          <a:xfrm>
            <a:off x="243840" y="256540"/>
            <a:ext cx="11704320" cy="3764276"/>
          </a:xfrm>
          <a:prstGeom prst="rect">
            <a:avLst/>
          </a:prstGeom>
        </p:spPr>
      </p:pic>
    </p:spTree>
    <p:extLst>
      <p:ext uri="{BB962C8B-B14F-4D97-AF65-F5344CB8AC3E}">
        <p14:creationId xmlns:p14="http://schemas.microsoft.com/office/powerpoint/2010/main" val="347744004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020" t="3020" r="3020" b="3020"/>
          <a:stretch>
            <a:fillRect/>
          </a:stretch>
        </p:blipFill>
        <p:spPr>
          <a:xfrm flipH="1">
            <a:off x="0" y="0"/>
            <a:ext cx="12192000" cy="6858000"/>
          </a:xfrm>
          <a:prstGeom prst="rect">
            <a:avLst/>
          </a:prstGeom>
        </p:spPr>
      </p:pic>
      <p:sp>
        <p:nvSpPr>
          <p:cNvPr id="14" name="椭圆 13"/>
          <p:cNvSpPr/>
          <p:nvPr/>
        </p:nvSpPr>
        <p:spPr>
          <a:xfrm>
            <a:off x="5761725" y="1306847"/>
            <a:ext cx="1129062" cy="1125208"/>
          </a:xfrm>
          <a:prstGeom prst="ellipse">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noProof="1">
                <a:solidFill>
                  <a:schemeClr val="bg1"/>
                </a:solidFill>
                <a:latin typeface="Montserrat SemiBold" panose="00000700000000000000" charset="0"/>
                <a:ea typeface="字魂35号-经典雅黑" panose="02000000000000000000" pitchFamily="2" charset="-122"/>
                <a:cs typeface="Montserrat SemiBold" panose="00000700000000000000" charset="0"/>
              </a:rPr>
              <a:t>2</a:t>
            </a:r>
          </a:p>
        </p:txBody>
      </p:sp>
      <p:sp>
        <p:nvSpPr>
          <p:cNvPr id="3" name="文本框 2"/>
          <p:cNvSpPr txBox="1"/>
          <p:nvPr/>
        </p:nvSpPr>
        <p:spPr>
          <a:xfrm>
            <a:off x="2166730" y="2661684"/>
            <a:ext cx="7858539" cy="1077218"/>
          </a:xfrm>
          <a:prstGeom prst="rect">
            <a:avLst/>
          </a:prstGeom>
          <a:noFill/>
        </p:spPr>
        <p:txBody>
          <a:bodyPr wrap="square" rtlCol="0">
            <a:spAutoFit/>
          </a:bodyPr>
          <a:lstStyle/>
          <a:p>
            <a:pPr algn="ctr"/>
            <a:r>
              <a:rPr lang="vi-VN" altLang="zh-CN" sz="3200" dirty="0">
                <a:solidFill>
                  <a:srgbClr val="478E7E"/>
                </a:solidFill>
                <a:uFillTx/>
                <a:latin typeface="Montserrat SemiBold" panose="00000700000000000000" charset="0"/>
                <a:ea typeface="字魂52号-阿开漫画体" panose="00000500000000000000" pitchFamily="2" charset="-122"/>
                <a:cs typeface="Montserrat SemiBold" panose="00000700000000000000" charset="0"/>
                <a:sym typeface="+mn-ea"/>
              </a:rPr>
              <a:t>TÌM HIỂU VỀ NHỮNG BIỂU HIỆN CỦA NGƯỜI CÓ TRÁCH NHIỆM</a:t>
            </a:r>
            <a:endParaRPr lang="zh-CN" altLang="en-US" sz="3200" spc="600" dirty="0">
              <a:solidFill>
                <a:srgbClr val="478E7E"/>
              </a:solidFill>
              <a:latin typeface="Montserrat SemiBold" panose="00000700000000000000" charset="0"/>
              <a:ea typeface="字魂52号-阿开漫画体" panose="00000500000000000000" pitchFamily="2" charset="-122"/>
              <a:cs typeface="Montserrat SemiBold" panose="00000700000000000000"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C3DFB9-1EE0-9CCF-C49E-6FD3B7079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655" y="1354650"/>
            <a:ext cx="5576713" cy="4186484"/>
          </a:xfrm>
          <a:prstGeom prst="rect">
            <a:avLst/>
          </a:prstGeom>
          <a:effectLst>
            <a:softEdge rad="107115"/>
          </a:effectLst>
        </p:spPr>
      </p:pic>
      <p:sp>
        <p:nvSpPr>
          <p:cNvPr id="4" name="Rectangle 3">
            <a:extLst>
              <a:ext uri="{FF2B5EF4-FFF2-40B4-BE49-F238E27FC236}">
                <a16:creationId xmlns:a16="http://schemas.microsoft.com/office/drawing/2014/main" id="{1DA94910-62DF-1AC8-A28C-2AD16F80DDA2}"/>
              </a:ext>
            </a:extLst>
          </p:cNvPr>
          <p:cNvSpPr/>
          <p:nvPr/>
        </p:nvSpPr>
        <p:spPr>
          <a:xfrm>
            <a:off x="948834" y="1757955"/>
            <a:ext cx="5022471" cy="1689937"/>
          </a:xfrm>
          <a:prstGeom prst="rect">
            <a:avLst/>
          </a:prstGeom>
          <a:solidFill>
            <a:srgbClr val="478E7E"/>
          </a:solidFill>
          <a:ln>
            <a:solidFill>
              <a:srgbClr val="478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a:latin typeface="Calibri" panose="020F0502020204030204" pitchFamily="34" charset="0"/>
                <a:cs typeface="Calibri" panose="020F0502020204030204" pitchFamily="34" charset="0"/>
              </a:rPr>
              <a:t>Mỗi cá nhân có vai trò như thế nào khi tham gia trò chơi này?</a:t>
            </a:r>
          </a:p>
        </p:txBody>
      </p:sp>
      <p:sp>
        <p:nvSpPr>
          <p:cNvPr id="5" name="Rectangle 4">
            <a:extLst>
              <a:ext uri="{FF2B5EF4-FFF2-40B4-BE49-F238E27FC236}">
                <a16:creationId xmlns:a16="http://schemas.microsoft.com/office/drawing/2014/main" id="{8827D3FF-E266-9A85-B206-D7F4502C660C}"/>
              </a:ext>
            </a:extLst>
          </p:cNvPr>
          <p:cNvSpPr/>
          <p:nvPr/>
        </p:nvSpPr>
        <p:spPr>
          <a:xfrm>
            <a:off x="932790" y="3703695"/>
            <a:ext cx="5022471" cy="1689937"/>
          </a:xfrm>
          <a:prstGeom prst="rect">
            <a:avLst/>
          </a:prstGeom>
          <a:solidFill>
            <a:srgbClr val="478E7E"/>
          </a:solidFill>
          <a:ln>
            <a:solidFill>
              <a:srgbClr val="478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a:latin typeface="Calibri" panose="020F0502020204030204" pitchFamily="34" charset="0"/>
                <a:cs typeface="Calibri" panose="020F0502020204030204" pitchFamily="34" charset="0"/>
              </a:rPr>
              <a:t>Nếu một vài bạn trong nhóm không hợp tác thì kết quả của nhóm sẽ như thế nào?</a:t>
            </a:r>
          </a:p>
        </p:txBody>
      </p:sp>
      <p:sp>
        <p:nvSpPr>
          <p:cNvPr id="7" name="TextBox 8">
            <a:extLst>
              <a:ext uri="{FF2B5EF4-FFF2-40B4-BE49-F238E27FC236}">
                <a16:creationId xmlns:a16="http://schemas.microsoft.com/office/drawing/2014/main" id="{F3A88674-1E05-D6DC-4E9E-EE362C74B9EC}"/>
              </a:ext>
            </a:extLst>
          </p:cNvPr>
          <p:cNvSpPr txBox="1">
            <a:spLocks noChangeArrowheads="1"/>
          </p:cNvSpPr>
          <p:nvPr/>
        </p:nvSpPr>
        <p:spPr bwMode="auto">
          <a:xfrm>
            <a:off x="660266" y="485879"/>
            <a:ext cx="109921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ctr"/>
            <a:r>
              <a:rPr lang="en-US" sz="3600" dirty="0">
                <a:solidFill>
                  <a:srgbClr val="478E7E"/>
                </a:solidFill>
                <a:latin typeface="Montserrat SemiBold" panose="00000700000000000000" pitchFamily="2" charset="0"/>
              </a:rPr>
              <a:t>GHÉP MẢNH GHÉP</a:t>
            </a:r>
            <a:endParaRPr lang="en-US" sz="3600" b="0" i="0" u="none" dirty="0">
              <a:solidFill>
                <a:srgbClr val="478E7E"/>
              </a:solidFill>
              <a:latin typeface="Montserrat SemiBold" panose="00000700000000000000" pitchFamily="2" charset="0"/>
            </a:endParaRPr>
          </a:p>
        </p:txBody>
      </p:sp>
    </p:spTree>
    <p:extLst>
      <p:ext uri="{BB962C8B-B14F-4D97-AF65-F5344CB8AC3E}">
        <p14:creationId xmlns:p14="http://schemas.microsoft.com/office/powerpoint/2010/main" val="17422599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5B9EF6F2-425B-C186-17B8-9D3432BC327D}"/>
              </a:ext>
            </a:extLst>
          </p:cNvPr>
          <p:cNvSpPr txBox="1">
            <a:spLocks noChangeArrowheads="1"/>
          </p:cNvSpPr>
          <p:nvPr/>
        </p:nvSpPr>
        <p:spPr bwMode="auto">
          <a:xfrm>
            <a:off x="699713" y="248038"/>
            <a:ext cx="7063721" cy="115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marL="0" lvl="0">
              <a:lnSpc>
                <a:spcPct val="90000"/>
              </a:lnSpc>
              <a:spcBef>
                <a:spcPct val="0"/>
              </a:spcBef>
              <a:spcAft>
                <a:spcPts val="600"/>
              </a:spcAft>
            </a:pPr>
            <a:r>
              <a:rPr lang="en-US" sz="3200" b="0" i="0" u="none" kern="1200">
                <a:solidFill>
                  <a:srgbClr val="FFFFFF"/>
                </a:solidFill>
                <a:latin typeface="iCiel Crocante" panose="02000000000000000000" pitchFamily="2" charset="0"/>
                <a:ea typeface="+mj-ea"/>
                <a:cs typeface="+mj-cs"/>
              </a:rPr>
              <a:t>HĐ1: CHỈ RA BIỂU HIỆN CỦA NGƯỜI </a:t>
            </a:r>
          </a:p>
          <a:p>
            <a:pPr marL="0" lvl="0">
              <a:lnSpc>
                <a:spcPct val="90000"/>
              </a:lnSpc>
              <a:spcBef>
                <a:spcPct val="0"/>
              </a:spcBef>
              <a:spcAft>
                <a:spcPts val="600"/>
              </a:spcAft>
            </a:pPr>
            <a:r>
              <a:rPr lang="en-US" sz="3200" b="0" i="0" u="none" kern="1200">
                <a:solidFill>
                  <a:srgbClr val="FFFFFF"/>
                </a:solidFill>
                <a:latin typeface="iCiel Crocante" panose="02000000000000000000" pitchFamily="2" charset="0"/>
                <a:ea typeface="+mj-ea"/>
                <a:cs typeface="+mj-cs"/>
              </a:rPr>
              <a:t>CÓ TRÁCH NHIỆM</a:t>
            </a:r>
          </a:p>
        </p:txBody>
      </p:sp>
      <p:pic>
        <p:nvPicPr>
          <p:cNvPr id="4" name="Picture 3" descr="Graphical user interface, text, chat or text message&#10;&#10;Description automatically generated">
            <a:extLst>
              <a:ext uri="{FF2B5EF4-FFF2-40B4-BE49-F238E27FC236}">
                <a16:creationId xmlns:a16="http://schemas.microsoft.com/office/drawing/2014/main" id="{3350F9A8-24FE-D7B5-7926-6D789BEF0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97" y="1966293"/>
            <a:ext cx="11130404" cy="4452160"/>
          </a:xfrm>
          <a:prstGeom prst="rect">
            <a:avLst/>
          </a:prstGeom>
        </p:spPr>
      </p:pic>
      <p:pic>
        <p:nvPicPr>
          <p:cNvPr id="6" name="Picture 5" descr="Diagram&#10;&#10;Description automatically generated">
            <a:extLst>
              <a:ext uri="{FF2B5EF4-FFF2-40B4-BE49-F238E27FC236}">
                <a16:creationId xmlns:a16="http://schemas.microsoft.com/office/drawing/2014/main" id="{5EE59E82-AF6B-133D-FAF0-81074D1C0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727" y="209304"/>
            <a:ext cx="2057400" cy="1155700"/>
          </a:xfrm>
          <a:prstGeom prst="rect">
            <a:avLst/>
          </a:prstGeom>
        </p:spPr>
      </p:pic>
    </p:spTree>
    <p:extLst>
      <p:ext uri="{BB962C8B-B14F-4D97-AF65-F5344CB8AC3E}">
        <p14:creationId xmlns:p14="http://schemas.microsoft.com/office/powerpoint/2010/main" val="416117619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16754E-24BA-E3FB-D9D0-6B44DC86812C}"/>
              </a:ext>
            </a:extLst>
          </p:cNvPr>
          <p:cNvPicPr>
            <a:picLocks noChangeAspect="1"/>
          </p:cNvPicPr>
          <p:nvPr/>
        </p:nvPicPr>
        <p:blipFill rotWithShape="1">
          <a:blip r:embed="rId3">
            <a:extLst>
              <a:ext uri="{28A0092B-C50C-407E-A947-70E740481C1C}">
                <a14:useLocalDpi xmlns:a14="http://schemas.microsoft.com/office/drawing/2010/main" val="0"/>
              </a:ext>
            </a:extLst>
          </a:blip>
          <a:srcRect t="10377" b="3416"/>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文本框 1"/>
          <p:cNvSpPr txBox="1"/>
          <p:nvPr/>
        </p:nvSpPr>
        <p:spPr>
          <a:xfrm>
            <a:off x="709448" y="1913950"/>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zh-CN" sz="2800">
                <a:latin typeface="iCiel Crocante" panose="02000000000000000000" pitchFamily="2" charset="0"/>
                <a:ea typeface="+mj-ea"/>
                <a:cs typeface="+mj-cs"/>
                <a:sym typeface="+mn-ea"/>
              </a:rPr>
              <a:t>TINH THẦN </a:t>
            </a:r>
          </a:p>
          <a:p>
            <a:pPr algn="ctr">
              <a:lnSpc>
                <a:spcPct val="90000"/>
              </a:lnSpc>
              <a:spcBef>
                <a:spcPct val="0"/>
              </a:spcBef>
              <a:spcAft>
                <a:spcPts val="600"/>
              </a:spcAft>
            </a:pPr>
            <a:r>
              <a:rPr lang="en-US" altLang="zh-CN" sz="2800">
                <a:uFillTx/>
                <a:latin typeface="iCiel Crocante" panose="02000000000000000000" pitchFamily="2" charset="0"/>
                <a:ea typeface="+mj-ea"/>
                <a:cs typeface="+mj-cs"/>
                <a:sym typeface="+mn-ea"/>
              </a:rPr>
              <a:t>TRÁCH NHIỆM</a:t>
            </a:r>
            <a:endParaRPr lang="en-US" altLang="zh-CN" sz="2800" spc="600">
              <a:latin typeface="iCiel Crocante" panose="02000000000000000000" pitchFamily="2" charset="0"/>
              <a:ea typeface="+mj-ea"/>
              <a:cs typeface="+mj-cs"/>
              <a:sym typeface="+mn-ea"/>
            </a:endParaRPr>
          </a:p>
        </p:txBody>
      </p:sp>
      <p:cxnSp>
        <p:nvCxnSpPr>
          <p:cNvPr id="17" name="Straight Connector 1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50864" y="3333826"/>
            <a:ext cx="4593021" cy="3235018"/>
          </a:xfrm>
          <a:prstGeom prst="rect">
            <a:avLst/>
          </a:prstGeom>
        </p:spPr>
        <p:txBody>
          <a:bodyPr vert="horz" lIns="91440" tIns="45720" rIns="91440" bIns="45720" rtlCol="0" anchor="ctr">
            <a:normAutofit lnSpcReduction="10000"/>
          </a:bodyPr>
          <a:lstStyle/>
          <a:p>
            <a:pPr algn="just">
              <a:lnSpc>
                <a:spcPct val="90000"/>
              </a:lnSpc>
              <a:spcAft>
                <a:spcPts val="600"/>
              </a:spcAft>
            </a:pPr>
            <a:r>
              <a:rPr lang="en-US" sz="2400">
                <a:latin typeface="Calibri" panose="020F0502020204030204" pitchFamily="34" charset="0"/>
                <a:cs typeface="Calibri" panose="020F0502020204030204" pitchFamily="34" charset="0"/>
              </a:rPr>
              <a:t>Tinh thần trách nhiệm là ý thức thực hiện tốt nghĩa vụ, công việc bản thân, không ỷ lại, dựa dẫm hay đùn đẩy cho người khác. Trong công việc và cả cuộc sống, tinh thần trách nhiệm chiếm một vai trò vô cùng quan trọng. Nó là nguồn động lực thúc đẩy ta nỗ lực và hoàn thiện bản thân trước những khó khăn, thử thách.</a:t>
            </a:r>
            <a:endParaRPr lang="en-US" altLang="zh-CN" sz="2400">
              <a:latin typeface="Calibri" panose="020F0502020204030204" pitchFamily="34" charset="0"/>
              <a:cs typeface="Calibri" panose="020F050202020403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491</Words>
  <Application>Microsoft Office PowerPoint</Application>
  <PresentationFormat>Màn hình rộng</PresentationFormat>
  <Paragraphs>50</Paragraphs>
  <Slides>13</Slides>
  <Notes>11</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13</vt:i4>
      </vt:variant>
    </vt:vector>
  </HeadingPairs>
  <TitlesOfParts>
    <vt:vector size="23" baseType="lpstr">
      <vt:lpstr>等线</vt:lpstr>
      <vt:lpstr>等线 Light</vt:lpstr>
      <vt:lpstr>Arial</vt:lpstr>
      <vt:lpstr>Calibri</vt:lpstr>
      <vt:lpstr>Calibri Light</vt:lpstr>
      <vt:lpstr>iCiel Crocante</vt:lpstr>
      <vt:lpstr>iCiel Pacifico</vt:lpstr>
      <vt:lpstr>Montserrat SemiBold</vt:lpstr>
      <vt:lpstr>Segoe UI Light</vt:lpstr>
      <vt:lpstr>​​</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Tuyến Võ</cp:lastModifiedBy>
  <cp:revision>327</cp:revision>
  <dcterms:created xsi:type="dcterms:W3CDTF">2018-02-23T07:21:00Z</dcterms:created>
  <dcterms:modified xsi:type="dcterms:W3CDTF">2024-10-21T13:59:09Z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